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1229C9-2075-480C-A767-4BF075AA098A}">
  <a:tblStyle styleId="{341229C9-2075-480C-A767-4BF075AA098A}" styleName="Table_0">
    <a:wholeTbl>
      <a:tcTxStyle b="off" i="off">
        <a:font>
          <a:latin typeface="等线"/>
          <a:ea typeface="等线"/>
          <a:cs typeface="等线"/>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等线"/>
          <a:ea typeface="等线"/>
          <a:cs typeface="等线"/>
        </a:font>
        <a:schemeClr val="lt1"/>
      </a:tcTxStyle>
      <a:tcStyle>
        <a:tcBdr/>
        <a:fill>
          <a:solidFill>
            <a:schemeClr val="accent3"/>
          </a:solidFill>
        </a:fill>
      </a:tcStyle>
    </a:firstRow>
    <a:neCell>
      <a:tcTxStyle/>
      <a:tcStyle>
        <a:tcBdr/>
      </a:tcStyle>
    </a:neCell>
    <a:nwCell>
      <a:tcTxStyle/>
      <a:tcStyle>
        <a:tcBdr/>
      </a:tcStyle>
    </a:nwCell>
  </a:tblStyle>
  <a:tblStyle styleId="{1CF272E7-AB45-4432-B424-B81A7DEB91B0}" styleName="Table_1">
    <a:wholeTbl>
      <a:tcTxStyle b="off" i="off">
        <a:font>
          <a:latin typeface="等线"/>
          <a:ea typeface="等线"/>
          <a:cs typeface="等线"/>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等线"/>
          <a:ea typeface="等线"/>
          <a:cs typeface="等线"/>
        </a:font>
        <a:schemeClr val="lt1"/>
      </a:tcTxStyle>
      <a:tcStyle>
        <a:tcBdr/>
        <a:fill>
          <a:solidFill>
            <a:schemeClr val="accent3"/>
          </a:solidFill>
        </a:fill>
      </a:tcStyle>
    </a:lastCol>
    <a:firstCol>
      <a:tcTxStyle b="on" i="off">
        <a:font>
          <a:latin typeface="等线"/>
          <a:ea typeface="等线"/>
          <a:cs typeface="等线"/>
        </a:font>
        <a:schemeClr val="lt1"/>
      </a:tcTxStyle>
      <a:tcStyle>
        <a:tcBdr/>
        <a:fill>
          <a:solidFill>
            <a:schemeClr val="accent3"/>
          </a:solidFill>
        </a:fill>
      </a:tcStyle>
    </a:firstCol>
    <a:lastRow>
      <a:tcTxStyle b="on" i="off">
        <a:font>
          <a:latin typeface="等线"/>
          <a:ea typeface="等线"/>
          <a:cs typeface="等线"/>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等线"/>
          <a:ea typeface="等线"/>
          <a:cs typeface="等线"/>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t>Those attributes can be derived from market frictions of intrafirm externalities, intrafirm spillovers, and asymmetric information</a:t>
            </a:r>
            <a:endParaRPr/>
          </a:p>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9E3"/>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31850" y="1007165"/>
            <a:ext cx="10515600"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Georgia"/>
              <a:buNone/>
            </a:pPr>
            <a:r>
              <a:rPr lang="en-US" sz="2400">
                <a:latin typeface="Georgia"/>
                <a:ea typeface="Georgia"/>
                <a:cs typeface="Georgia"/>
                <a:sym typeface="Georgia"/>
              </a:rPr>
              <a:t>MARKET FRICTIONS AS BUILDING BLOCKS OF AN</a:t>
            </a:r>
            <a:br>
              <a:rPr lang="en-US" sz="2400">
                <a:latin typeface="Georgia"/>
                <a:ea typeface="Georgia"/>
                <a:cs typeface="Georgia"/>
                <a:sym typeface="Georgia"/>
              </a:rPr>
            </a:br>
            <a:r>
              <a:rPr lang="en-US" sz="2400">
                <a:latin typeface="Georgia"/>
                <a:ea typeface="Georgia"/>
                <a:cs typeface="Georgia"/>
                <a:sym typeface="Georgia"/>
              </a:rPr>
              <a:t>ORGANIZATIONAL ECONOMICS APPROACH TO</a:t>
            </a:r>
            <a:br>
              <a:rPr lang="en-US" sz="2400">
                <a:latin typeface="Georgia"/>
                <a:ea typeface="Georgia"/>
                <a:cs typeface="Georgia"/>
                <a:sym typeface="Georgia"/>
              </a:rPr>
            </a:br>
            <a:r>
              <a:rPr lang="en-US" sz="2400">
                <a:latin typeface="Georgia"/>
                <a:ea typeface="Georgia"/>
                <a:cs typeface="Georgia"/>
                <a:sym typeface="Georgia"/>
              </a:rPr>
              <a:t>STRATEGIC MANAGEMENT</a:t>
            </a:r>
            <a:endParaRPr sz="2400">
              <a:latin typeface="Georgia"/>
              <a:ea typeface="Georgia"/>
              <a:cs typeface="Georgia"/>
              <a:sym typeface="Georgia"/>
            </a:endParaRPr>
          </a:p>
        </p:txBody>
      </p:sp>
      <p:sp>
        <p:nvSpPr>
          <p:cNvPr id="89" name="Google Shape;89;p13"/>
          <p:cNvSpPr txBox="1">
            <a:spLocks noGrp="1"/>
          </p:cNvSpPr>
          <p:nvPr>
            <p:ph type="body" idx="1"/>
          </p:nvPr>
        </p:nvSpPr>
        <p:spPr>
          <a:xfrm>
            <a:off x="831850" y="3197965"/>
            <a:ext cx="10515600" cy="29694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50000"/>
              </a:lnSpc>
              <a:spcBef>
                <a:spcPts val="0"/>
              </a:spcBef>
              <a:spcAft>
                <a:spcPts val="0"/>
              </a:spcAft>
              <a:buClr>
                <a:srgbClr val="000066"/>
              </a:buClr>
              <a:buSzPts val="2400"/>
              <a:buNone/>
            </a:pPr>
            <a:r>
              <a:rPr lang="en-US">
                <a:solidFill>
                  <a:srgbClr val="000066"/>
                </a:solidFill>
                <a:latin typeface="Georgia"/>
                <a:ea typeface="Georgia"/>
                <a:cs typeface="Georgia"/>
                <a:sym typeface="Georgia"/>
              </a:rPr>
              <a:t>Joseph T. Mahoney and Lihong Qian</a:t>
            </a:r>
            <a:endParaRPr/>
          </a:p>
          <a:p>
            <a:pPr marL="0" lvl="0" indent="0" algn="ctr" rtl="0">
              <a:lnSpc>
                <a:spcPct val="150000"/>
              </a:lnSpc>
              <a:spcBef>
                <a:spcPts val="0"/>
              </a:spcBef>
              <a:spcAft>
                <a:spcPts val="0"/>
              </a:spcAft>
              <a:buClr>
                <a:srgbClr val="000066"/>
              </a:buClr>
              <a:buSzPts val="2400"/>
              <a:buNone/>
            </a:pPr>
            <a:r>
              <a:rPr lang="en-US" i="1">
                <a:solidFill>
                  <a:srgbClr val="000066"/>
                </a:solidFill>
                <a:latin typeface="Georgia"/>
                <a:ea typeface="Georgia"/>
                <a:cs typeface="Georgia"/>
                <a:sym typeface="Georgia"/>
              </a:rPr>
              <a:t>Strategic Management Journal </a:t>
            </a:r>
            <a:r>
              <a:rPr lang="en-US">
                <a:solidFill>
                  <a:srgbClr val="000066"/>
                </a:solidFill>
                <a:latin typeface="Georgia"/>
                <a:ea typeface="Georgia"/>
                <a:cs typeface="Georgia"/>
                <a:sym typeface="Georgia"/>
              </a:rPr>
              <a:t>(2013)</a:t>
            </a:r>
            <a:endParaRPr>
              <a:solidFill>
                <a:srgbClr val="000066"/>
              </a:solidFill>
              <a:latin typeface="Georgia"/>
              <a:ea typeface="Georgia"/>
              <a:cs typeface="Georgia"/>
              <a:sym typeface="Georgia"/>
            </a:endParaRPr>
          </a:p>
          <a:p>
            <a:pPr marL="0" lvl="0" indent="0" algn="ctr" rtl="0">
              <a:lnSpc>
                <a:spcPct val="150000"/>
              </a:lnSpc>
              <a:spcBef>
                <a:spcPts val="0"/>
              </a:spcBef>
              <a:spcAft>
                <a:spcPts val="0"/>
              </a:spcAft>
              <a:buClr>
                <a:srgbClr val="000066"/>
              </a:buClr>
              <a:buSzPts val="2400"/>
              <a:buNone/>
            </a:pPr>
            <a:endParaRPr>
              <a:solidFill>
                <a:srgbClr val="000066"/>
              </a:solidFill>
              <a:latin typeface="Georgia"/>
              <a:ea typeface="Georgia"/>
              <a:cs typeface="Georgia"/>
              <a:sym typeface="Georgia"/>
            </a:endParaRPr>
          </a:p>
          <a:p>
            <a:pPr marL="0" lvl="0" indent="0" algn="ctr" rtl="0">
              <a:lnSpc>
                <a:spcPct val="150000"/>
              </a:lnSpc>
              <a:spcBef>
                <a:spcPts val="0"/>
              </a:spcBef>
              <a:spcAft>
                <a:spcPts val="0"/>
              </a:spcAft>
              <a:buClr>
                <a:srgbClr val="000066"/>
              </a:buClr>
              <a:buSzPts val="2400"/>
              <a:buNone/>
            </a:pPr>
            <a:r>
              <a:rPr lang="en-US" sz="1800">
                <a:solidFill>
                  <a:srgbClr val="000066"/>
                </a:solidFill>
                <a:latin typeface="Georgia"/>
                <a:ea typeface="Georgia"/>
                <a:cs typeface="Georgia"/>
                <a:sym typeface="Georgia"/>
              </a:rPr>
              <a:t>Slides by Joseph Mahoney, edited by Youngsir Rha</a:t>
            </a:r>
            <a:endParaRPr sz="1800">
              <a:solidFill>
                <a:srgbClr val="000066"/>
              </a:solidFill>
              <a:latin typeface="Georgia"/>
              <a:ea typeface="Georgia"/>
              <a:cs typeface="Georgia"/>
              <a:sym typeface="Georgia"/>
            </a:endParaRPr>
          </a:p>
          <a:p>
            <a:pPr marL="0" lvl="0" indent="0" algn="ctr" rtl="0">
              <a:lnSpc>
                <a:spcPct val="150000"/>
              </a:lnSpc>
              <a:spcBef>
                <a:spcPts val="0"/>
              </a:spcBef>
              <a:spcAft>
                <a:spcPts val="0"/>
              </a:spcAft>
              <a:buClr>
                <a:srgbClr val="000066"/>
              </a:buClr>
              <a:buSzPts val="2400"/>
              <a:buNone/>
            </a:pPr>
            <a:r>
              <a:rPr lang="en-US" sz="1800">
                <a:solidFill>
                  <a:srgbClr val="000066"/>
                </a:solidFill>
                <a:latin typeface="Georgia"/>
                <a:ea typeface="Georgia"/>
                <a:cs typeface="Georgia"/>
                <a:sym typeface="Georgia"/>
              </a:rPr>
              <a:t>Jan 23 2014</a:t>
            </a:r>
            <a:endParaRPr sz="1800">
              <a:solidFill>
                <a:srgbClr val="000066"/>
              </a:solidFill>
              <a:latin typeface="Georgia"/>
              <a:ea typeface="Georgia"/>
              <a:cs typeface="Georgia"/>
              <a:sym typeface="Georgia"/>
            </a:endParaRPr>
          </a:p>
          <a:p>
            <a:pPr marL="0" lvl="0" indent="0" algn="l" rtl="0">
              <a:lnSpc>
                <a:spcPct val="90000"/>
              </a:lnSpc>
              <a:spcBef>
                <a:spcPts val="1000"/>
              </a:spcBef>
              <a:spcAft>
                <a:spcPts val="0"/>
              </a:spcAft>
              <a:buClr>
                <a:srgbClr val="888888"/>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2"/>
          <p:cNvSpPr txBox="1"/>
          <p:nvPr/>
        </p:nvSpPr>
        <p:spPr>
          <a:xfrm>
            <a:off x="198369" y="494794"/>
            <a:ext cx="10570422" cy="644522"/>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ctr" rtl="0">
              <a:lnSpc>
                <a:spcPct val="90000"/>
              </a:lnSpc>
              <a:spcBef>
                <a:spcPts val="0"/>
              </a:spcBef>
              <a:spcAft>
                <a:spcPts val="0"/>
              </a:spcAft>
              <a:buClr>
                <a:schemeClr val="dk1"/>
              </a:buClr>
              <a:buSzPct val="100000"/>
              <a:buFont typeface="Georgia"/>
              <a:buNone/>
            </a:pPr>
            <a:r>
              <a:rPr lang="en-US" sz="4400" b="1">
                <a:solidFill>
                  <a:schemeClr val="dk1"/>
                </a:solidFill>
                <a:latin typeface="Georgia"/>
                <a:ea typeface="Georgia"/>
                <a:cs typeface="Georgia"/>
                <a:sym typeface="Georgia"/>
              </a:rPr>
              <a:t>How to use market frictions to generate new research questions?</a:t>
            </a:r>
            <a:endParaRPr/>
          </a:p>
        </p:txBody>
      </p:sp>
      <p:sp>
        <p:nvSpPr>
          <p:cNvPr id="175" name="Google Shape;175;p22"/>
          <p:cNvSpPr/>
          <p:nvPr/>
        </p:nvSpPr>
        <p:spPr>
          <a:xfrm>
            <a:off x="560262" y="1457036"/>
            <a:ext cx="10822673" cy="17851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Arial"/>
              <a:ea typeface="Arial"/>
              <a:cs typeface="Arial"/>
              <a:sym typeface="Arial"/>
            </a:endParaRPr>
          </a:p>
          <a:p>
            <a:pPr marL="914400" marR="0" lvl="2" indent="-152400" algn="l" rtl="0">
              <a:spcBef>
                <a:spcPts val="0"/>
              </a:spcBef>
              <a:spcAft>
                <a:spcPts val="0"/>
              </a:spcAft>
              <a:buClr>
                <a:schemeClr val="dk1"/>
              </a:buClr>
              <a:buSzPts val="2400"/>
              <a:buFont typeface="Noto Sans Symbols"/>
              <a:buChar char="⮚"/>
            </a:pPr>
            <a:r>
              <a:rPr lang="en-US" sz="2400" b="0" i="0" u="none" strike="noStrike" cap="none">
                <a:solidFill>
                  <a:schemeClr val="dk1"/>
                </a:solidFill>
                <a:latin typeface="Georgia"/>
                <a:ea typeface="Georgia"/>
                <a:cs typeface="Georgia"/>
                <a:sym typeface="Georgia"/>
              </a:rPr>
              <a:t>Starting with the research gap identified within the existing literature</a:t>
            </a:r>
            <a:endParaRPr/>
          </a:p>
          <a:p>
            <a:pPr marL="914400" marR="0" lvl="2" indent="-152400" algn="l" rtl="0">
              <a:spcBef>
                <a:spcPts val="1200"/>
              </a:spcBef>
              <a:spcAft>
                <a:spcPts val="0"/>
              </a:spcAft>
              <a:buClr>
                <a:schemeClr val="dk1"/>
              </a:buClr>
              <a:buSzPts val="2400"/>
              <a:buFont typeface="Noto Sans Symbols"/>
              <a:buChar char="⮚"/>
            </a:pPr>
            <a:r>
              <a:rPr lang="en-US" sz="2400" b="0" i="0" u="none" strike="noStrike" cap="none">
                <a:solidFill>
                  <a:schemeClr val="dk1"/>
                </a:solidFill>
                <a:latin typeface="Georgia"/>
                <a:ea typeface="Georgia"/>
                <a:cs typeface="Georgia"/>
                <a:sym typeface="Georgia"/>
              </a:rPr>
              <a:t>Starting with the strategic phenomena of interest (market frictions can be applied to a wide range of strategic phenomena)</a:t>
            </a: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p23"/>
          <p:cNvCxnSpPr/>
          <p:nvPr/>
        </p:nvCxnSpPr>
        <p:spPr>
          <a:xfrm>
            <a:off x="0" y="809625"/>
            <a:ext cx="990600" cy="0"/>
          </a:xfrm>
          <a:prstGeom prst="straightConnector1">
            <a:avLst/>
          </a:prstGeom>
          <a:noFill/>
          <a:ln w="19050" cap="flat" cmpd="sng">
            <a:solidFill>
              <a:srgbClr val="C9BEAF"/>
            </a:solidFill>
            <a:prstDash val="solid"/>
            <a:miter lim="800000"/>
            <a:headEnd type="none" w="sm" len="sm"/>
            <a:tailEnd type="none" w="sm" len="sm"/>
          </a:ln>
        </p:spPr>
      </p:cxnSp>
      <p:sp>
        <p:nvSpPr>
          <p:cNvPr id="181" name="Google Shape;181;p23"/>
          <p:cNvSpPr/>
          <p:nvPr/>
        </p:nvSpPr>
        <p:spPr>
          <a:xfrm flipH="1">
            <a:off x="4518991" y="863168"/>
            <a:ext cx="7673008" cy="90989"/>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a:solidFill>
                <a:srgbClr val="7F7F7F"/>
              </a:solidFill>
              <a:latin typeface="Microsoft Yahei"/>
              <a:ea typeface="Microsoft Yahei"/>
              <a:cs typeface="Microsoft Yahei"/>
              <a:sym typeface="Microsoft Yahei"/>
            </a:endParaRPr>
          </a:p>
        </p:txBody>
      </p:sp>
      <p:sp>
        <p:nvSpPr>
          <p:cNvPr id="182" name="Google Shape;182;p23"/>
          <p:cNvSpPr txBox="1"/>
          <p:nvPr/>
        </p:nvSpPr>
        <p:spPr>
          <a:xfrm>
            <a:off x="173477" y="540907"/>
            <a:ext cx="4077511" cy="64452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200"/>
              <a:buFont typeface="Georgia"/>
              <a:buNone/>
            </a:pPr>
            <a:r>
              <a:rPr lang="en-US" sz="3200">
                <a:solidFill>
                  <a:schemeClr val="dk1"/>
                </a:solidFill>
                <a:latin typeface="Georgia"/>
                <a:ea typeface="Georgia"/>
                <a:cs typeface="Georgia"/>
                <a:sym typeface="Georgia"/>
              </a:rPr>
              <a:t>Conclusions</a:t>
            </a:r>
            <a:endParaRPr sz="3200">
              <a:solidFill>
                <a:schemeClr val="dk1"/>
              </a:solidFill>
              <a:latin typeface="Georgia"/>
              <a:ea typeface="Georgia"/>
              <a:cs typeface="Georgia"/>
              <a:sym typeface="Georgia"/>
            </a:endParaRPr>
          </a:p>
        </p:txBody>
      </p:sp>
      <p:sp>
        <p:nvSpPr>
          <p:cNvPr id="183" name="Google Shape;183;p23"/>
          <p:cNvSpPr/>
          <p:nvPr/>
        </p:nvSpPr>
        <p:spPr>
          <a:xfrm>
            <a:off x="990600" y="1241078"/>
            <a:ext cx="10829365" cy="530914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31F20"/>
              </a:buClr>
              <a:buSzPts val="2000"/>
              <a:buFont typeface="Arial"/>
              <a:buChar char="•"/>
            </a:pPr>
            <a:r>
              <a:rPr lang="en-US" sz="2000">
                <a:solidFill>
                  <a:srgbClr val="231F20"/>
                </a:solidFill>
                <a:latin typeface="Georgia"/>
                <a:ea typeface="Georgia"/>
                <a:cs typeface="Georgia"/>
                <a:sym typeface="Georgia"/>
              </a:rPr>
              <a:t>This article takes stock of this research literature to identify an evolving paradigmatic approach, illustrates the rich connections among these theories via market frictions and shows the usefulness of combining market frictions from various theories in novel ways.</a:t>
            </a:r>
            <a:endParaRPr/>
          </a:p>
          <a:p>
            <a:pPr marL="0" marR="0" lvl="0" indent="0" algn="l" rtl="0">
              <a:spcBef>
                <a:spcPts val="0"/>
              </a:spcBef>
              <a:spcAft>
                <a:spcPts val="0"/>
              </a:spcAft>
              <a:buNone/>
            </a:pPr>
            <a:endParaRPr sz="2000">
              <a:solidFill>
                <a:srgbClr val="231F20"/>
              </a:solidFill>
              <a:latin typeface="Georgia"/>
              <a:ea typeface="Georgia"/>
              <a:cs typeface="Georgia"/>
              <a:sym typeface="Georgia"/>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Georgia"/>
                <a:ea typeface="Georgia"/>
                <a:cs typeface="Georgia"/>
                <a:sym typeface="Georgia"/>
              </a:rPr>
              <a:t>It is useful to view market frictions as the fundamental building blocks of strategic management, and the analysis of new combinations of market frictions may provide new strategic insights.</a:t>
            </a: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Georgia"/>
                <a:ea typeface="Georgia"/>
                <a:cs typeface="Georgia"/>
                <a:sym typeface="Georgia"/>
              </a:rPr>
              <a:t>Thoughts</a:t>
            </a:r>
            <a:endParaRPr sz="3200">
              <a:solidFill>
                <a:schemeClr val="dk1"/>
              </a:solidFill>
              <a:latin typeface="Arial"/>
              <a:ea typeface="Arial"/>
              <a:cs typeface="Arial"/>
              <a:sym typeface="Arial"/>
            </a:endParaRPr>
          </a:p>
          <a:p>
            <a:pPr marL="342900" marR="0" lvl="0" indent="-342900" algn="l" rtl="0">
              <a:spcBef>
                <a:spcPts val="1800"/>
              </a:spcBef>
              <a:spcAft>
                <a:spcPts val="0"/>
              </a:spcAft>
              <a:buClr>
                <a:schemeClr val="dk1"/>
              </a:buClr>
              <a:buSzPts val="2000"/>
              <a:buFont typeface="Arial"/>
              <a:buChar char="•"/>
            </a:pPr>
            <a:r>
              <a:rPr lang="en-US" sz="2000">
                <a:solidFill>
                  <a:schemeClr val="dk1"/>
                </a:solidFill>
                <a:latin typeface="Georgia"/>
                <a:ea typeface="Georgia"/>
                <a:cs typeface="Georgia"/>
                <a:sym typeface="Georgia"/>
              </a:rPr>
              <a:t>In the discussion of property right allocation, this article suggests that when members of a corporation, including managers, employees, and other key stakeholders, make substantial firm-specific investments, they need to get a certain degree of property rights. However, it is an abstract argument that calls for a systematic framework. For example, questions can be asked like “based on what operational standards should the abstract entity “firm” allocate its property rights to increase stakeholder value?” Maybe strategic management scholars can benefit by developing stakeholder theory to better address the two key questions</a:t>
            </a:r>
            <a:r>
              <a:rPr lang="en-US" sz="1800">
                <a:solidFill>
                  <a:schemeClr val="dk1"/>
                </a:solidFill>
                <a:latin typeface="Georgia"/>
                <a:ea typeface="Georgia"/>
                <a:cs typeface="Georgia"/>
                <a:sym typeface="Georgia"/>
              </a:rPr>
              <a:t>.</a:t>
            </a:r>
            <a:endParaRPr sz="1800">
              <a:solidFill>
                <a:schemeClr val="dk1"/>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cxnSp>
        <p:nvCxnSpPr>
          <p:cNvPr id="95" name="Google Shape;95;p14"/>
          <p:cNvCxnSpPr/>
          <p:nvPr/>
        </p:nvCxnSpPr>
        <p:spPr>
          <a:xfrm>
            <a:off x="0" y="809625"/>
            <a:ext cx="990600" cy="0"/>
          </a:xfrm>
          <a:prstGeom prst="straightConnector1">
            <a:avLst/>
          </a:prstGeom>
          <a:noFill/>
          <a:ln w="19050" cap="flat" cmpd="sng">
            <a:solidFill>
              <a:srgbClr val="C9BEAF"/>
            </a:solidFill>
            <a:prstDash val="solid"/>
            <a:miter lim="800000"/>
            <a:headEnd type="none" w="sm" len="sm"/>
            <a:tailEnd type="none" w="sm" len="sm"/>
          </a:ln>
        </p:spPr>
      </p:cxnSp>
      <p:sp>
        <p:nvSpPr>
          <p:cNvPr id="96" name="Google Shape;96;p14"/>
          <p:cNvSpPr/>
          <p:nvPr/>
        </p:nvSpPr>
        <p:spPr>
          <a:xfrm flipH="1">
            <a:off x="4991100" y="863168"/>
            <a:ext cx="7200899" cy="175055"/>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b="0" i="0" u="none" strike="noStrike" cap="none">
              <a:solidFill>
                <a:srgbClr val="7F7F7F"/>
              </a:solidFill>
              <a:latin typeface="Microsoft Yahei"/>
              <a:ea typeface="Microsoft Yahei"/>
              <a:cs typeface="Microsoft Yahei"/>
              <a:sym typeface="Microsoft Yahei"/>
            </a:endParaRPr>
          </a:p>
        </p:txBody>
      </p:sp>
      <p:sp>
        <p:nvSpPr>
          <p:cNvPr id="97" name="Google Shape;97;p14"/>
          <p:cNvSpPr txBox="1"/>
          <p:nvPr/>
        </p:nvSpPr>
        <p:spPr>
          <a:xfrm>
            <a:off x="1" y="142681"/>
            <a:ext cx="12191998" cy="64452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Georgia"/>
              <a:buNone/>
            </a:pPr>
            <a:r>
              <a:rPr lang="en-US" sz="2800" b="1" i="0" u="none" strike="noStrike" cap="none">
                <a:solidFill>
                  <a:schemeClr val="dk1"/>
                </a:solidFill>
                <a:latin typeface="Georgia"/>
                <a:ea typeface="Georgia"/>
                <a:cs typeface="Georgia"/>
                <a:sym typeface="Georgia"/>
              </a:rPr>
              <a:t>Question and Goals in the Strategic Management Field</a:t>
            </a:r>
            <a:endParaRPr sz="2800" b="1" i="0" u="none" strike="noStrike" cap="none">
              <a:solidFill>
                <a:schemeClr val="dk1"/>
              </a:solidFill>
              <a:latin typeface="Georgia"/>
              <a:ea typeface="Georgia"/>
              <a:cs typeface="Georgia"/>
              <a:sym typeface="Georgia"/>
            </a:endParaRPr>
          </a:p>
        </p:txBody>
      </p:sp>
      <p:pic>
        <p:nvPicPr>
          <p:cNvPr id="98" name="Google Shape;98;p14" descr="图片包含 屏幕截图&#10;&#10;描述已自动生成"/>
          <p:cNvPicPr preferRelativeResize="0"/>
          <p:nvPr/>
        </p:nvPicPr>
        <p:blipFill rotWithShape="1">
          <a:blip r:embed="rId3">
            <a:alphaModFix/>
          </a:blip>
          <a:srcRect/>
          <a:stretch/>
        </p:blipFill>
        <p:spPr>
          <a:xfrm>
            <a:off x="423575" y="604950"/>
            <a:ext cx="11430002" cy="6253049"/>
          </a:xfrm>
          <a:prstGeom prst="rect">
            <a:avLst/>
          </a:prstGeom>
          <a:noFill/>
          <a:ln>
            <a:noFill/>
          </a:ln>
        </p:spPr>
      </p:pic>
      <p:sp>
        <p:nvSpPr>
          <p:cNvPr id="99" name="Google Shape;99;p14"/>
          <p:cNvSpPr txBox="1"/>
          <p:nvPr/>
        </p:nvSpPr>
        <p:spPr>
          <a:xfrm>
            <a:off x="8691750" y="5277275"/>
            <a:ext cx="3500400" cy="14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dk1"/>
                </a:solidFill>
              </a:rPr>
              <a:t>*These theories focus on each strategic goals (specialized language). Synthesis needed.</a:t>
            </a:r>
            <a:endParaRPr sz="21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l="826" t="18285" r="1628" b="14882"/>
          <a:stretch/>
        </p:blipFill>
        <p:spPr>
          <a:xfrm>
            <a:off x="0" y="5121891"/>
            <a:ext cx="4400550" cy="1736108"/>
          </a:xfrm>
          <a:prstGeom prst="rect">
            <a:avLst/>
          </a:prstGeom>
          <a:noFill/>
          <a:ln>
            <a:noFill/>
          </a:ln>
        </p:spPr>
      </p:pic>
      <p:cxnSp>
        <p:nvCxnSpPr>
          <p:cNvPr id="105" name="Google Shape;105;p15"/>
          <p:cNvCxnSpPr/>
          <p:nvPr/>
        </p:nvCxnSpPr>
        <p:spPr>
          <a:xfrm>
            <a:off x="0" y="809625"/>
            <a:ext cx="1272209" cy="0"/>
          </a:xfrm>
          <a:prstGeom prst="straightConnector1">
            <a:avLst/>
          </a:prstGeom>
          <a:noFill/>
          <a:ln w="19050" cap="flat" cmpd="sng">
            <a:solidFill>
              <a:srgbClr val="C9BEAF"/>
            </a:solidFill>
            <a:prstDash val="solid"/>
            <a:miter lim="800000"/>
            <a:headEnd type="none" w="sm" len="sm"/>
            <a:tailEnd type="none" w="sm" len="sm"/>
          </a:ln>
        </p:spPr>
      </p:cxnSp>
      <p:sp>
        <p:nvSpPr>
          <p:cNvPr id="106" name="Google Shape;106;p15"/>
          <p:cNvSpPr/>
          <p:nvPr/>
        </p:nvSpPr>
        <p:spPr>
          <a:xfrm flipH="1">
            <a:off x="4400549" y="863168"/>
            <a:ext cx="7791449" cy="223510"/>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b="0" i="0" u="none" strike="noStrike" cap="none">
              <a:solidFill>
                <a:srgbClr val="7F7F7F"/>
              </a:solidFill>
              <a:latin typeface="Microsoft Yahei"/>
              <a:ea typeface="Microsoft Yahei"/>
              <a:cs typeface="Microsoft Yahei"/>
              <a:sym typeface="Microsoft Yahei"/>
            </a:endParaRPr>
          </a:p>
        </p:txBody>
      </p:sp>
      <p:sp>
        <p:nvSpPr>
          <p:cNvPr id="107" name="Google Shape;107;p15"/>
          <p:cNvSpPr txBox="1"/>
          <p:nvPr/>
        </p:nvSpPr>
        <p:spPr>
          <a:xfrm>
            <a:off x="303972" y="540907"/>
            <a:ext cx="5010149" cy="64452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ct val="100000"/>
              <a:buFont typeface="Georgia"/>
              <a:buNone/>
            </a:pPr>
            <a:r>
              <a:rPr lang="en-US" sz="4400" b="0" i="0" u="none" strike="noStrike" cap="none">
                <a:solidFill>
                  <a:schemeClr val="dk1"/>
                </a:solidFill>
                <a:latin typeface="Georgia"/>
                <a:ea typeface="Georgia"/>
                <a:cs typeface="Georgia"/>
                <a:sym typeface="Georgia"/>
              </a:rPr>
              <a:t>Motivation </a:t>
            </a:r>
            <a:endParaRPr sz="4400" b="0" i="0" u="none" strike="noStrike" cap="none">
              <a:solidFill>
                <a:schemeClr val="dk1"/>
              </a:solidFill>
              <a:latin typeface="Georgia"/>
              <a:ea typeface="Georgia"/>
              <a:cs typeface="Georgia"/>
              <a:sym typeface="Georgia"/>
            </a:endParaRPr>
          </a:p>
        </p:txBody>
      </p:sp>
      <p:sp>
        <p:nvSpPr>
          <p:cNvPr id="108" name="Google Shape;108;p15"/>
          <p:cNvSpPr/>
          <p:nvPr/>
        </p:nvSpPr>
        <p:spPr>
          <a:xfrm>
            <a:off x="1272208" y="1408939"/>
            <a:ext cx="10789803" cy="38656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rgbClr val="000066"/>
                </a:solidFill>
                <a:latin typeface="Georgia"/>
                <a:ea typeface="Georgia"/>
                <a:cs typeface="Georgia"/>
                <a:sym typeface="Georgia"/>
              </a:rPr>
              <a:t>Theoretical</a:t>
            </a:r>
            <a:r>
              <a:rPr lang="en-US" sz="2400" b="0" i="0" u="none" strike="noStrike" cap="none">
                <a:solidFill>
                  <a:schemeClr val="dk1"/>
                </a:solidFill>
                <a:latin typeface="Georgia"/>
                <a:ea typeface="Georgia"/>
                <a:cs typeface="Georgia"/>
                <a:sym typeface="Georgia"/>
              </a:rPr>
              <a:t>: </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Georgia"/>
                <a:ea typeface="Georgia"/>
                <a:cs typeface="Georgia"/>
                <a:sym typeface="Georgia"/>
              </a:rPr>
              <a:t>Each theory has its focal questions and language; attends to different goals.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Georgia"/>
                <a:ea typeface="Georgia"/>
                <a:cs typeface="Georgia"/>
                <a:sym typeface="Georgia"/>
              </a:rPr>
              <a:t>Efforts have been made to</a:t>
            </a:r>
            <a:r>
              <a:rPr lang="en-US" sz="2400" b="1" i="0" u="none" strike="noStrike" cap="none">
                <a:solidFill>
                  <a:schemeClr val="dk1"/>
                </a:solidFill>
                <a:latin typeface="Georgia"/>
                <a:ea typeface="Georgia"/>
                <a:cs typeface="Georgia"/>
                <a:sym typeface="Georgia"/>
              </a:rPr>
              <a:t> join different theories</a:t>
            </a:r>
            <a:r>
              <a:rPr lang="en-US" sz="2400" b="0" i="0" u="none" strike="noStrike" cap="none">
                <a:solidFill>
                  <a:schemeClr val="dk1"/>
                </a:solidFill>
                <a:latin typeface="Georgia"/>
                <a:ea typeface="Georgia"/>
                <a:cs typeface="Georgia"/>
                <a:sym typeface="Georgia"/>
              </a:rPr>
              <a:t> but does not fully reveal the</a:t>
            </a:r>
            <a:r>
              <a:rPr lang="en-US" sz="2400" b="1" i="0" u="none" strike="noStrike" cap="none">
                <a:solidFill>
                  <a:schemeClr val="dk1"/>
                </a:solidFill>
                <a:latin typeface="Georgia"/>
                <a:ea typeface="Georgia"/>
                <a:cs typeface="Georgia"/>
                <a:sym typeface="Georgia"/>
              </a:rPr>
              <a:t> fundamental commonalities among all these theories.</a:t>
            </a:r>
            <a:endParaRPr b="1"/>
          </a:p>
          <a:p>
            <a:pPr marL="0" marR="0" lvl="0" indent="0" algn="l" rtl="0">
              <a:spcBef>
                <a:spcPts val="1200"/>
              </a:spcBef>
              <a:spcAft>
                <a:spcPts val="0"/>
              </a:spcAft>
              <a:buNone/>
            </a:pPr>
            <a:r>
              <a:rPr lang="en-US" sz="2400" b="0" i="0" u="none" strike="noStrike" cap="none">
                <a:solidFill>
                  <a:srgbClr val="000066"/>
                </a:solidFill>
                <a:latin typeface="Georgia"/>
                <a:ea typeface="Georgia"/>
                <a:cs typeface="Georgia"/>
                <a:sym typeface="Georgia"/>
              </a:rPr>
              <a:t>Managerial</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Georgia"/>
                <a:ea typeface="Georgia"/>
                <a:cs typeface="Georgia"/>
                <a:sym typeface="Georgia"/>
              </a:rPr>
              <a:t>Managerial practice must consider simultaneously the goals of cost minimization, value creation, and value capture of a specific strategic choice. </a:t>
            </a:r>
            <a:br>
              <a:rPr lang="en-US" sz="2400" b="0" i="0" u="none" strike="noStrike" cap="none">
                <a:solidFill>
                  <a:schemeClr val="dk1"/>
                </a:solidFill>
                <a:latin typeface="Georgia"/>
                <a:ea typeface="Georgia"/>
                <a:cs typeface="Georgia"/>
                <a:sym typeface="Georgia"/>
              </a:rPr>
            </a:br>
            <a:endParaRPr sz="2400" b="0" i="0" u="none" strike="noStrike" cap="none">
              <a:solidFill>
                <a:schemeClr val="dk1"/>
              </a:solidFill>
              <a:latin typeface="Georgia"/>
              <a:ea typeface="Georgia"/>
              <a:cs typeface="Georgia"/>
              <a:sym typeface="Georgia"/>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6"/>
          <p:cNvPicPr preferRelativeResize="0"/>
          <p:nvPr/>
        </p:nvPicPr>
        <p:blipFill rotWithShape="1">
          <a:blip r:embed="rId3">
            <a:alphaModFix/>
          </a:blip>
          <a:srcRect l="20603" t="6219" r="18554" b="8326"/>
          <a:stretch/>
        </p:blipFill>
        <p:spPr>
          <a:xfrm>
            <a:off x="7686676" y="3261113"/>
            <a:ext cx="4276724" cy="3458816"/>
          </a:xfrm>
          <a:prstGeom prst="rect">
            <a:avLst/>
          </a:prstGeom>
          <a:noFill/>
          <a:ln>
            <a:noFill/>
          </a:ln>
        </p:spPr>
      </p:pic>
      <p:cxnSp>
        <p:nvCxnSpPr>
          <p:cNvPr id="114" name="Google Shape;114;p16"/>
          <p:cNvCxnSpPr/>
          <p:nvPr/>
        </p:nvCxnSpPr>
        <p:spPr>
          <a:xfrm>
            <a:off x="0" y="809625"/>
            <a:ext cx="636104" cy="0"/>
          </a:xfrm>
          <a:prstGeom prst="straightConnector1">
            <a:avLst/>
          </a:prstGeom>
          <a:noFill/>
          <a:ln w="19050" cap="flat" cmpd="sng">
            <a:solidFill>
              <a:srgbClr val="C9BEAF"/>
            </a:solidFill>
            <a:prstDash val="solid"/>
            <a:miter lim="800000"/>
            <a:headEnd type="none" w="sm" len="sm"/>
            <a:tailEnd type="none" w="sm" len="sm"/>
          </a:ln>
        </p:spPr>
      </p:cxnSp>
      <p:sp>
        <p:nvSpPr>
          <p:cNvPr id="115" name="Google Shape;115;p16"/>
          <p:cNvSpPr/>
          <p:nvPr/>
        </p:nvSpPr>
        <p:spPr>
          <a:xfrm flipH="1">
            <a:off x="4991100" y="863168"/>
            <a:ext cx="7200899" cy="175055"/>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b="0" i="0" u="none" strike="noStrike" cap="none">
              <a:solidFill>
                <a:srgbClr val="7F7F7F"/>
              </a:solidFill>
              <a:latin typeface="Microsoft Yahei"/>
              <a:ea typeface="Microsoft Yahei"/>
              <a:cs typeface="Microsoft Yahei"/>
              <a:sym typeface="Microsoft Yahei"/>
            </a:endParaRPr>
          </a:p>
        </p:txBody>
      </p:sp>
      <p:sp>
        <p:nvSpPr>
          <p:cNvPr id="116" name="Google Shape;116;p16"/>
          <p:cNvSpPr txBox="1"/>
          <p:nvPr/>
        </p:nvSpPr>
        <p:spPr>
          <a:xfrm>
            <a:off x="449746" y="501171"/>
            <a:ext cx="5010149" cy="64452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ct val="100000"/>
              <a:buFont typeface="Georgia"/>
              <a:buNone/>
            </a:pPr>
            <a:r>
              <a:rPr lang="en-US" sz="4400" b="0" i="0" u="none" strike="noStrike" cap="none">
                <a:solidFill>
                  <a:schemeClr val="dk1"/>
                </a:solidFill>
                <a:latin typeface="Georgia"/>
                <a:ea typeface="Georgia"/>
                <a:cs typeface="Georgia"/>
                <a:sym typeface="Georgia"/>
              </a:rPr>
              <a:t>Research Questions </a:t>
            </a:r>
            <a:endParaRPr sz="4400" b="0" i="0" u="none" strike="noStrike" cap="none">
              <a:solidFill>
                <a:schemeClr val="dk1"/>
              </a:solidFill>
              <a:latin typeface="Georgia"/>
              <a:ea typeface="Georgia"/>
              <a:cs typeface="Georgia"/>
              <a:sym typeface="Georgia"/>
            </a:endParaRPr>
          </a:p>
        </p:txBody>
      </p:sp>
      <p:sp>
        <p:nvSpPr>
          <p:cNvPr id="117" name="Google Shape;117;p16"/>
          <p:cNvSpPr/>
          <p:nvPr/>
        </p:nvSpPr>
        <p:spPr>
          <a:xfrm>
            <a:off x="135824" y="1655450"/>
            <a:ext cx="10938000" cy="3434700"/>
          </a:xfrm>
          <a:prstGeom prst="rect">
            <a:avLst/>
          </a:prstGeom>
          <a:noFill/>
          <a:ln>
            <a:noFill/>
          </a:ln>
        </p:spPr>
        <p:txBody>
          <a:bodyPr spcFirstLastPara="1" wrap="square" lIns="91425" tIns="45700" rIns="91425" bIns="45700" anchor="t" anchorCtr="0">
            <a:noAutofit/>
          </a:bodyPr>
          <a:lstStyle/>
          <a:p>
            <a:pPr marL="914400" marR="0" lvl="1" indent="-457200" algn="l" rtl="0">
              <a:lnSpc>
                <a:spcPct val="130000"/>
              </a:lnSpc>
              <a:spcBef>
                <a:spcPts val="0"/>
              </a:spcBef>
              <a:spcAft>
                <a:spcPts val="0"/>
              </a:spcAft>
              <a:buClr>
                <a:schemeClr val="dk1"/>
              </a:buClr>
              <a:buSzPts val="2400"/>
              <a:buFont typeface="Georgia"/>
              <a:buAutoNum type="arabicParenR"/>
            </a:pPr>
            <a:r>
              <a:rPr lang="en-US" sz="2400" b="0" i="0" u="none" strike="noStrike" cap="none">
                <a:solidFill>
                  <a:schemeClr val="dk1"/>
                </a:solidFill>
                <a:latin typeface="Georgia"/>
                <a:ea typeface="Georgia"/>
                <a:cs typeface="Georgia"/>
                <a:sym typeface="Georgia"/>
              </a:rPr>
              <a:t>What are the fundamental commonalities among these organizational economics theories? (market frictions- a</a:t>
            </a:r>
            <a:r>
              <a:rPr lang="en-US" sz="2400">
                <a:solidFill>
                  <a:schemeClr val="dk1"/>
                </a:solidFill>
                <a:latin typeface="Georgia"/>
                <a:ea typeface="Georgia"/>
                <a:cs typeface="Georgia"/>
                <a:sym typeface="Georgia"/>
              </a:rPr>
              <a:t> unit of analysis</a:t>
            </a:r>
            <a:r>
              <a:rPr lang="en-US" sz="2400" b="0" i="0" u="none" strike="noStrike" cap="none">
                <a:solidFill>
                  <a:schemeClr val="dk1"/>
                </a:solidFill>
                <a:latin typeface="Georgia"/>
                <a:ea typeface="Georgia"/>
                <a:cs typeface="Georgia"/>
                <a:sym typeface="Georgia"/>
              </a:rPr>
              <a:t>)</a:t>
            </a:r>
            <a:endParaRPr/>
          </a:p>
          <a:p>
            <a:pPr marL="914400" marR="0" lvl="1" indent="-457200" algn="l" rtl="0">
              <a:lnSpc>
                <a:spcPct val="130000"/>
              </a:lnSpc>
              <a:spcBef>
                <a:spcPts val="1200"/>
              </a:spcBef>
              <a:spcAft>
                <a:spcPts val="0"/>
              </a:spcAft>
              <a:buClr>
                <a:schemeClr val="dk1"/>
              </a:buClr>
              <a:buSzPts val="2400"/>
              <a:buFont typeface="Georgia"/>
              <a:buAutoNum type="arabicParenR"/>
            </a:pPr>
            <a:r>
              <a:rPr lang="en-US" sz="2400" b="0" i="0" u="none" strike="noStrike" cap="none">
                <a:solidFill>
                  <a:schemeClr val="dk1"/>
                </a:solidFill>
                <a:latin typeface="Georgia"/>
                <a:ea typeface="Georgia"/>
                <a:cs typeface="Georgia"/>
                <a:sym typeface="Georgia"/>
              </a:rPr>
              <a:t>How to develop the market-friction logic?  (By taking stock)</a:t>
            </a:r>
            <a:endParaRPr sz="2400">
              <a:solidFill>
                <a:schemeClr val="dk1"/>
              </a:solidFill>
              <a:latin typeface="Georgia"/>
              <a:ea typeface="Georgia"/>
              <a:cs typeface="Georgia"/>
              <a:sym typeface="Georgia"/>
            </a:endParaRPr>
          </a:p>
          <a:p>
            <a:pPr marL="914400" marR="0" lvl="1" indent="-457200" algn="l" rtl="0">
              <a:lnSpc>
                <a:spcPct val="130000"/>
              </a:lnSpc>
              <a:spcBef>
                <a:spcPts val="1200"/>
              </a:spcBef>
              <a:spcAft>
                <a:spcPts val="0"/>
              </a:spcAft>
              <a:buClr>
                <a:schemeClr val="dk1"/>
              </a:buClr>
              <a:buSzPts val="2400"/>
              <a:buFont typeface="Georgia"/>
              <a:buAutoNum type="arabicParenR"/>
            </a:pPr>
            <a:r>
              <a:rPr lang="en-US" sz="2400" b="0" i="0" u="none" strike="noStrike" cap="none">
                <a:solidFill>
                  <a:schemeClr val="dk1"/>
                </a:solidFill>
                <a:latin typeface="Georgia"/>
                <a:ea typeface="Georgia"/>
                <a:cs typeface="Georgia"/>
                <a:sym typeface="Georgia"/>
              </a:rPr>
              <a:t>How explanations and predictions of strategic phenomena can be achieved by using this framework?  (By looking ahead）</a:t>
            </a:r>
            <a:endParaRPr sz="2400" b="0" i="0" u="none" strike="noStrike" cap="none">
              <a:solidFill>
                <a:schemeClr val="dk1"/>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cxnSp>
        <p:nvCxnSpPr>
          <p:cNvPr id="122" name="Google Shape;122;p17"/>
          <p:cNvCxnSpPr/>
          <p:nvPr/>
        </p:nvCxnSpPr>
        <p:spPr>
          <a:xfrm>
            <a:off x="0" y="809625"/>
            <a:ext cx="990600" cy="0"/>
          </a:xfrm>
          <a:prstGeom prst="straightConnector1">
            <a:avLst/>
          </a:prstGeom>
          <a:noFill/>
          <a:ln w="19050" cap="flat" cmpd="sng">
            <a:solidFill>
              <a:srgbClr val="C9BEAF"/>
            </a:solidFill>
            <a:prstDash val="solid"/>
            <a:miter lim="800000"/>
            <a:headEnd type="none" w="sm" len="sm"/>
            <a:tailEnd type="none" w="sm" len="sm"/>
          </a:ln>
        </p:spPr>
      </p:cxnSp>
      <p:sp>
        <p:nvSpPr>
          <p:cNvPr id="123" name="Google Shape;123;p17"/>
          <p:cNvSpPr/>
          <p:nvPr/>
        </p:nvSpPr>
        <p:spPr>
          <a:xfrm flipH="1">
            <a:off x="4518991" y="863168"/>
            <a:ext cx="7673008" cy="90989"/>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b="0" i="0" u="none" strike="noStrike" cap="none">
              <a:solidFill>
                <a:srgbClr val="7F7F7F"/>
              </a:solidFill>
              <a:latin typeface="Microsoft Yahei"/>
              <a:ea typeface="Microsoft Yahei"/>
              <a:cs typeface="Microsoft Yahei"/>
              <a:sym typeface="Microsoft Yahei"/>
            </a:endParaRPr>
          </a:p>
        </p:txBody>
      </p:sp>
      <p:sp>
        <p:nvSpPr>
          <p:cNvPr id="124" name="Google Shape;124;p17"/>
          <p:cNvSpPr txBox="1"/>
          <p:nvPr/>
        </p:nvSpPr>
        <p:spPr>
          <a:xfrm>
            <a:off x="990600" y="487364"/>
            <a:ext cx="3764445" cy="64452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ct val="100000"/>
              <a:buFont typeface="Georgia"/>
              <a:buNone/>
            </a:pPr>
            <a:r>
              <a:rPr lang="en-US" sz="4400" b="0" i="0" u="none" strike="noStrike" cap="none">
                <a:solidFill>
                  <a:schemeClr val="dk1"/>
                </a:solidFill>
                <a:latin typeface="Georgia"/>
                <a:ea typeface="Georgia"/>
                <a:cs typeface="Georgia"/>
                <a:sym typeface="Georgia"/>
              </a:rPr>
              <a:t>Taking Stock</a:t>
            </a:r>
            <a:endParaRPr sz="4400" b="0" i="0" u="none" strike="noStrike" cap="none">
              <a:solidFill>
                <a:schemeClr val="dk1"/>
              </a:solidFill>
              <a:latin typeface="Georgia"/>
              <a:ea typeface="Georgia"/>
              <a:cs typeface="Georgia"/>
              <a:sym typeface="Georgia"/>
            </a:endParaRPr>
          </a:p>
        </p:txBody>
      </p:sp>
      <p:grpSp>
        <p:nvGrpSpPr>
          <p:cNvPr id="125" name="Google Shape;125;p17"/>
          <p:cNvGrpSpPr/>
          <p:nvPr/>
        </p:nvGrpSpPr>
        <p:grpSpPr>
          <a:xfrm>
            <a:off x="1480930" y="1507690"/>
            <a:ext cx="7924800" cy="1628724"/>
            <a:chOff x="990600" y="2183951"/>
            <a:chExt cx="7924800" cy="1628724"/>
          </a:xfrm>
        </p:grpSpPr>
        <p:sp>
          <p:nvSpPr>
            <p:cNvPr id="126" name="Google Shape;126;p17"/>
            <p:cNvSpPr txBox="1"/>
            <p:nvPr/>
          </p:nvSpPr>
          <p:spPr>
            <a:xfrm>
              <a:off x="990600" y="2192811"/>
              <a:ext cx="1828800"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Georgia"/>
                  <a:ea typeface="Georgia"/>
                  <a:cs typeface="Georgia"/>
                  <a:sym typeface="Georgia"/>
                </a:rPr>
                <a:t>A competitive equilibrium</a:t>
              </a:r>
              <a:endParaRPr sz="1800">
                <a:solidFill>
                  <a:schemeClr val="dk1"/>
                </a:solidFill>
                <a:latin typeface="Georgia"/>
                <a:ea typeface="Georgia"/>
                <a:cs typeface="Georgia"/>
                <a:sym typeface="Georgia"/>
              </a:endParaRPr>
            </a:p>
          </p:txBody>
        </p:sp>
        <p:sp>
          <p:nvSpPr>
            <p:cNvPr id="127" name="Google Shape;127;p17"/>
            <p:cNvSpPr txBox="1"/>
            <p:nvPr/>
          </p:nvSpPr>
          <p:spPr>
            <a:xfrm>
              <a:off x="3564007" y="2183951"/>
              <a:ext cx="2531993"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eorgia"/>
                  <a:ea typeface="Georgia"/>
                  <a:cs typeface="Georgia"/>
                  <a:sym typeface="Georgia"/>
                </a:rPr>
                <a:t>Efficient allocation of resource</a:t>
              </a:r>
              <a:endParaRPr sz="1800">
                <a:solidFill>
                  <a:schemeClr val="dk1"/>
                </a:solidFill>
                <a:latin typeface="Georgia"/>
                <a:ea typeface="Georgia"/>
                <a:cs typeface="Georgia"/>
                <a:sym typeface="Georgia"/>
              </a:endParaRPr>
            </a:p>
          </p:txBody>
        </p:sp>
        <p:sp>
          <p:nvSpPr>
            <p:cNvPr id="128" name="Google Shape;128;p17"/>
            <p:cNvSpPr txBox="1"/>
            <p:nvPr/>
          </p:nvSpPr>
          <p:spPr>
            <a:xfrm>
              <a:off x="6839339" y="2192811"/>
              <a:ext cx="2076061"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eorgia"/>
                  <a:ea typeface="Georgia"/>
                  <a:cs typeface="Georgia"/>
                  <a:sym typeface="Georgia"/>
                </a:rPr>
                <a:t>Zero economic rents</a:t>
              </a:r>
              <a:endParaRPr sz="1800">
                <a:solidFill>
                  <a:schemeClr val="dk1"/>
                </a:solidFill>
                <a:latin typeface="Georgia"/>
                <a:ea typeface="Georgia"/>
                <a:cs typeface="Georgia"/>
                <a:sym typeface="Georgia"/>
              </a:endParaRPr>
            </a:p>
          </p:txBody>
        </p:sp>
        <p:cxnSp>
          <p:nvCxnSpPr>
            <p:cNvPr id="129" name="Google Shape;129;p17"/>
            <p:cNvCxnSpPr>
              <a:stCxn id="126" idx="3"/>
              <a:endCxn id="127" idx="1"/>
            </p:cNvCxnSpPr>
            <p:nvPr/>
          </p:nvCxnSpPr>
          <p:spPr>
            <a:xfrm rot="10800000" flipH="1">
              <a:off x="2819400" y="2506977"/>
              <a:ext cx="744600" cy="9000"/>
            </a:xfrm>
            <a:prstGeom prst="straightConnector1">
              <a:avLst/>
            </a:prstGeom>
            <a:noFill/>
            <a:ln w="12700" cap="flat" cmpd="sng">
              <a:solidFill>
                <a:schemeClr val="dk1"/>
              </a:solidFill>
              <a:prstDash val="solid"/>
              <a:miter lim="800000"/>
              <a:headEnd type="none" w="sm" len="sm"/>
              <a:tailEnd type="triangle" w="med" len="med"/>
            </a:ln>
          </p:spPr>
        </p:cxnSp>
        <p:cxnSp>
          <p:nvCxnSpPr>
            <p:cNvPr id="130" name="Google Shape;130;p17"/>
            <p:cNvCxnSpPr>
              <a:stCxn id="127" idx="3"/>
              <a:endCxn id="128" idx="1"/>
            </p:cNvCxnSpPr>
            <p:nvPr/>
          </p:nvCxnSpPr>
          <p:spPr>
            <a:xfrm>
              <a:off x="6096000" y="2507117"/>
              <a:ext cx="743400" cy="9000"/>
            </a:xfrm>
            <a:prstGeom prst="straightConnector1">
              <a:avLst/>
            </a:prstGeom>
            <a:noFill/>
            <a:ln w="12700" cap="flat" cmpd="sng">
              <a:solidFill>
                <a:schemeClr val="dk1"/>
              </a:solidFill>
              <a:prstDash val="solid"/>
              <a:miter lim="800000"/>
              <a:headEnd type="none" w="sm" len="sm"/>
              <a:tailEnd type="triangle" w="med" len="med"/>
            </a:ln>
          </p:spPr>
        </p:cxnSp>
        <p:sp>
          <p:nvSpPr>
            <p:cNvPr id="131" name="Google Shape;131;p17"/>
            <p:cNvSpPr txBox="1"/>
            <p:nvPr/>
          </p:nvSpPr>
          <p:spPr>
            <a:xfrm>
              <a:off x="3564007" y="3166344"/>
              <a:ext cx="2531993"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eorgia"/>
                  <a:ea typeface="Georgia"/>
                  <a:cs typeface="Georgia"/>
                  <a:sym typeface="Georgia"/>
                </a:rPr>
                <a:t>Perfect information complete markets</a:t>
              </a:r>
              <a:endParaRPr sz="1800">
                <a:solidFill>
                  <a:schemeClr val="dk1"/>
                </a:solidFill>
                <a:latin typeface="Georgia"/>
                <a:ea typeface="Georgia"/>
                <a:cs typeface="Georgia"/>
                <a:sym typeface="Georgia"/>
              </a:endParaRPr>
            </a:p>
          </p:txBody>
        </p:sp>
        <p:cxnSp>
          <p:nvCxnSpPr>
            <p:cNvPr id="132" name="Google Shape;132;p17"/>
            <p:cNvCxnSpPr>
              <a:stCxn id="131" idx="0"/>
              <a:endCxn id="127" idx="2"/>
            </p:cNvCxnSpPr>
            <p:nvPr/>
          </p:nvCxnSpPr>
          <p:spPr>
            <a:xfrm rot="10800000">
              <a:off x="4830004" y="2830344"/>
              <a:ext cx="0" cy="336000"/>
            </a:xfrm>
            <a:prstGeom prst="straightConnector1">
              <a:avLst/>
            </a:prstGeom>
            <a:noFill/>
            <a:ln w="9525" cap="flat" cmpd="sng">
              <a:solidFill>
                <a:schemeClr val="dk1"/>
              </a:solidFill>
              <a:prstDash val="solid"/>
              <a:miter lim="800000"/>
              <a:headEnd type="none" w="sm" len="sm"/>
              <a:tailEnd type="triangle" w="med" len="med"/>
            </a:ln>
          </p:spPr>
        </p:cxnSp>
      </p:grpSp>
      <p:sp>
        <p:nvSpPr>
          <p:cNvPr id="133" name="Google Shape;133;p17"/>
          <p:cNvSpPr/>
          <p:nvPr/>
        </p:nvSpPr>
        <p:spPr>
          <a:xfrm>
            <a:off x="50" y="3276600"/>
            <a:ext cx="12192000" cy="32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Georgia"/>
                <a:ea typeface="Georgia"/>
                <a:cs typeface="Georgia"/>
                <a:sym typeface="Georgia"/>
              </a:rPr>
              <a:t>However, in the</a:t>
            </a:r>
            <a:r>
              <a:rPr lang="en-US" sz="2200" b="1">
                <a:solidFill>
                  <a:schemeClr val="dk1"/>
                </a:solidFill>
                <a:latin typeface="Georgia"/>
                <a:ea typeface="Georgia"/>
                <a:cs typeface="Georgia"/>
                <a:sym typeface="Georgia"/>
              </a:rPr>
              <a:t> Strategy field: </a:t>
            </a:r>
            <a:r>
              <a:rPr lang="en-US" sz="2200">
                <a:solidFill>
                  <a:schemeClr val="dk1"/>
                </a:solidFill>
                <a:latin typeface="Georgia"/>
                <a:ea typeface="Georgia"/>
                <a:cs typeface="Georgia"/>
                <a:sym typeface="Georgia"/>
              </a:rPr>
              <a:t>the business world is fraught with market frictions, leading to various economic consequences (market imperfection, market inefficiency, and market failure). </a:t>
            </a:r>
            <a:br>
              <a:rPr lang="en-US" sz="2200">
                <a:solidFill>
                  <a:schemeClr val="dk1"/>
                </a:solidFill>
                <a:latin typeface="Georgia"/>
                <a:ea typeface="Georgia"/>
                <a:cs typeface="Georgia"/>
                <a:sym typeface="Georgia"/>
              </a:rPr>
            </a:br>
            <a:r>
              <a:rPr lang="en-US" sz="2200">
                <a:solidFill>
                  <a:schemeClr val="dk1"/>
                </a:solidFill>
                <a:latin typeface="Georgia"/>
                <a:ea typeface="Georgia"/>
                <a:cs typeface="Georgia"/>
                <a:sym typeface="Georgia"/>
              </a:rPr>
              <a:t>→</a:t>
            </a:r>
            <a:r>
              <a:rPr lang="en-US" sz="2200" b="1">
                <a:solidFill>
                  <a:schemeClr val="dk1"/>
                </a:solidFill>
                <a:latin typeface="Georgia"/>
                <a:ea typeface="Georgia"/>
                <a:cs typeface="Georgia"/>
                <a:sym typeface="Georgia"/>
              </a:rPr>
              <a:t> relaxation of the assumptions in economics to account for these market frictions.</a:t>
            </a:r>
            <a:endParaRPr sz="2200" b="1">
              <a:solidFill>
                <a:schemeClr val="dk1"/>
              </a:solidFill>
              <a:latin typeface="Georgia"/>
              <a:ea typeface="Georgia"/>
              <a:cs typeface="Georgia"/>
              <a:sym typeface="Georgia"/>
            </a:endParaRPr>
          </a:p>
          <a:p>
            <a:pPr marL="720000" marR="0" lvl="0" indent="-285750" algn="l" rtl="0">
              <a:spcBef>
                <a:spcPts val="1200"/>
              </a:spcBef>
              <a:spcAft>
                <a:spcPts val="0"/>
              </a:spcAft>
              <a:buClr>
                <a:schemeClr val="dk1"/>
              </a:buClr>
              <a:buSzPts val="1800"/>
              <a:buFont typeface="Noto Sans Symbols"/>
              <a:buChar char="⮚"/>
            </a:pPr>
            <a:r>
              <a:rPr lang="en-US" sz="1800">
                <a:solidFill>
                  <a:schemeClr val="dk1"/>
                </a:solidFill>
                <a:latin typeface="Georgia"/>
                <a:ea typeface="Georgia"/>
                <a:cs typeface="Georgia"/>
                <a:sym typeface="Georgia"/>
              </a:rPr>
              <a:t>Asymmetric and imperfect information (Holmstrom, 1979; Phlips, 1988) </a:t>
            </a:r>
            <a:endParaRPr/>
          </a:p>
          <a:p>
            <a:pPr marL="720000" marR="0" lvl="0" indent="-285750" algn="l" rtl="0">
              <a:spcBef>
                <a:spcPts val="0"/>
              </a:spcBef>
              <a:spcAft>
                <a:spcPts val="0"/>
              </a:spcAft>
              <a:buClr>
                <a:schemeClr val="dk1"/>
              </a:buClr>
              <a:buSzPts val="1800"/>
              <a:buFont typeface="Noto Sans Symbols"/>
              <a:buChar char="⮚"/>
            </a:pPr>
            <a:r>
              <a:rPr lang="en-US" sz="1800">
                <a:solidFill>
                  <a:schemeClr val="dk1"/>
                </a:solidFill>
                <a:latin typeface="Georgia"/>
                <a:ea typeface="Georgia"/>
                <a:cs typeface="Georgia"/>
                <a:sym typeface="Georgia"/>
              </a:rPr>
              <a:t>Uncertainty coupled with opportunism (Akerlof, 1970; Arrow, 1974) </a:t>
            </a:r>
            <a:endParaRPr/>
          </a:p>
          <a:p>
            <a:pPr marL="720000" marR="0" lvl="0" indent="-285750" algn="l" rtl="0">
              <a:spcBef>
                <a:spcPts val="0"/>
              </a:spcBef>
              <a:spcAft>
                <a:spcPts val="0"/>
              </a:spcAft>
              <a:buClr>
                <a:schemeClr val="dk1"/>
              </a:buClr>
              <a:buSzPts val="1800"/>
              <a:buFont typeface="Noto Sans Symbols"/>
              <a:buChar char="⮚"/>
            </a:pPr>
            <a:r>
              <a:rPr lang="en-US" sz="1800">
                <a:solidFill>
                  <a:schemeClr val="dk1"/>
                </a:solidFill>
                <a:latin typeface="Georgia"/>
                <a:ea typeface="Georgia"/>
                <a:cs typeface="Georgia"/>
                <a:sym typeface="Georgia"/>
              </a:rPr>
              <a:t>Sunk costs and asset specificity (Baumol, Panzar, and Willig, 1982; Nickerson and Silverman, 2003) economies of scale and indivisibilities (Chandler, 1990; Scarf, 1994) </a:t>
            </a:r>
            <a:endParaRPr/>
          </a:p>
          <a:p>
            <a:pPr marL="720000" marR="0" lvl="0" indent="-285750" algn="l" rtl="0">
              <a:spcBef>
                <a:spcPts val="0"/>
              </a:spcBef>
              <a:spcAft>
                <a:spcPts val="0"/>
              </a:spcAft>
              <a:buClr>
                <a:schemeClr val="dk1"/>
              </a:buClr>
              <a:buSzPts val="1800"/>
              <a:buFont typeface="Noto Sans Symbols"/>
              <a:buChar char="⮚"/>
            </a:pPr>
            <a:r>
              <a:rPr lang="en-US" sz="1800">
                <a:solidFill>
                  <a:schemeClr val="dk1"/>
                </a:solidFill>
                <a:latin typeface="Georgia"/>
                <a:ea typeface="Georgia"/>
                <a:cs typeface="Georgia"/>
                <a:sym typeface="Georgia"/>
              </a:rPr>
              <a:t>Demand synergies and supply-side economies of scope (Penrose, 1959; Teece, 1980) </a:t>
            </a:r>
            <a:endParaRPr/>
          </a:p>
          <a:p>
            <a:pPr marL="720000" marR="0" lvl="0" indent="-285750" algn="l" rtl="0">
              <a:spcBef>
                <a:spcPts val="0"/>
              </a:spcBef>
              <a:spcAft>
                <a:spcPts val="0"/>
              </a:spcAft>
              <a:buClr>
                <a:schemeClr val="dk1"/>
              </a:buClr>
              <a:buSzPts val="1800"/>
              <a:buFont typeface="Noto Sans Symbols"/>
              <a:buChar char="⮚"/>
            </a:pPr>
            <a:r>
              <a:rPr lang="en-US" sz="1800">
                <a:solidFill>
                  <a:schemeClr val="dk1"/>
                </a:solidFill>
                <a:latin typeface="Georgia"/>
                <a:ea typeface="Georgia"/>
                <a:cs typeface="Georgia"/>
                <a:sym typeface="Georgia"/>
              </a:rPr>
              <a:t>Externalities with positive transaction costs (Coase, 1960; Greenwald and Stiglitz, 1986) </a:t>
            </a:r>
            <a:endParaRPr/>
          </a:p>
          <a:p>
            <a:pPr marL="720000" marR="0" lvl="0" indent="-285750" algn="l" rtl="0">
              <a:spcBef>
                <a:spcPts val="0"/>
              </a:spcBef>
              <a:spcAft>
                <a:spcPts val="0"/>
              </a:spcAft>
              <a:buClr>
                <a:schemeClr val="dk1"/>
              </a:buClr>
              <a:buSzPts val="1800"/>
              <a:buFont typeface="Noto Sans Symbols"/>
              <a:buChar char="⮚"/>
            </a:pPr>
            <a:r>
              <a:rPr lang="en-US" sz="1800">
                <a:solidFill>
                  <a:schemeClr val="dk1"/>
                </a:solidFill>
                <a:latin typeface="Georgia"/>
                <a:ea typeface="Georgia"/>
                <a:cs typeface="Georgia"/>
                <a:sym typeface="Georgia"/>
              </a:rPr>
              <a:t>Poorly or undefined property rights (Barzel, 1982; Demsetz, 1967) </a:t>
            </a:r>
            <a:endParaRPr sz="1800">
              <a:solidFill>
                <a:schemeClr val="dk1"/>
              </a:solidFill>
              <a:latin typeface="Georgia"/>
              <a:ea typeface="Georgia"/>
              <a:cs typeface="Georgia"/>
              <a:sym typeface="Georgia"/>
            </a:endParaRPr>
          </a:p>
        </p:txBody>
      </p:sp>
      <p:sp>
        <p:nvSpPr>
          <p:cNvPr id="134" name="Google Shape;134;p17"/>
          <p:cNvSpPr txBox="1"/>
          <p:nvPr/>
        </p:nvSpPr>
        <p:spPr>
          <a:xfrm>
            <a:off x="7343700" y="2232475"/>
            <a:ext cx="4848300" cy="4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*economic rent:  the income earned above what is required to keep a resource in its current use. In economics, this is not efficient allocation of resources.</a:t>
            </a:r>
            <a:endParaRPr sz="1500">
              <a:solidFill>
                <a:schemeClr val="dk1"/>
              </a:solidFill>
            </a:endParaRPr>
          </a:p>
        </p:txBody>
      </p:sp>
      <p:sp>
        <p:nvSpPr>
          <p:cNvPr id="135" name="Google Shape;135;p17"/>
          <p:cNvSpPr txBox="1"/>
          <p:nvPr/>
        </p:nvSpPr>
        <p:spPr>
          <a:xfrm>
            <a:off x="0" y="9047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dk1"/>
                </a:solidFill>
                <a:latin typeface="Georgia"/>
                <a:ea typeface="Georgia"/>
                <a:cs typeface="Georgia"/>
                <a:sym typeface="Georgia"/>
              </a:rPr>
              <a:t>Economics:</a:t>
            </a:r>
            <a:endParaRPr sz="22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1" name="Google Shape;141;p18"/>
          <p:cNvGraphicFramePr/>
          <p:nvPr/>
        </p:nvGraphicFramePr>
        <p:xfrm>
          <a:off x="210457" y="1269637"/>
          <a:ext cx="11771075" cy="5743445"/>
        </p:xfrm>
        <a:graphic>
          <a:graphicData uri="http://schemas.openxmlformats.org/drawingml/2006/table">
            <a:tbl>
              <a:tblPr firstRow="1" bandRow="1">
                <a:noFill/>
                <a:tableStyleId>{341229C9-2075-480C-A767-4BF075AA098A}</a:tableStyleId>
              </a:tblPr>
              <a:tblGrid>
                <a:gridCol w="2081850">
                  <a:extLst>
                    <a:ext uri="{9D8B030D-6E8A-4147-A177-3AD203B41FA5}">
                      <a16:colId xmlns:a16="http://schemas.microsoft.com/office/drawing/2014/main" val="20000"/>
                    </a:ext>
                  </a:extLst>
                </a:gridCol>
                <a:gridCol w="6967800">
                  <a:extLst>
                    <a:ext uri="{9D8B030D-6E8A-4147-A177-3AD203B41FA5}">
                      <a16:colId xmlns:a16="http://schemas.microsoft.com/office/drawing/2014/main" val="20001"/>
                    </a:ext>
                  </a:extLst>
                </a:gridCol>
                <a:gridCol w="27214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latin typeface="Georgia"/>
                          <a:ea typeface="Georgia"/>
                          <a:cs typeface="Georgia"/>
                          <a:sym typeface="Georgia"/>
                        </a:rPr>
                        <a:t>Strategic Goals</a:t>
                      </a:r>
                      <a:endParaRPr sz="1800" b="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None/>
                      </a:pPr>
                      <a:r>
                        <a:rPr lang="en-US" sz="1800" u="none" strike="noStrike" cap="none">
                          <a:latin typeface="Georgia"/>
                          <a:ea typeface="Georgia"/>
                          <a:cs typeface="Georgia"/>
                          <a:sym typeface="Georgia"/>
                        </a:rPr>
                        <a:t>Market Frictions combinations (building blocks)</a:t>
                      </a:r>
                      <a:endParaRPr sz="1800" b="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None/>
                      </a:pPr>
                      <a:r>
                        <a:rPr lang="en-US" sz="1800" u="none" strike="noStrike" cap="none">
                          <a:latin typeface="Georgia"/>
                          <a:ea typeface="Georgia"/>
                          <a:cs typeface="Georgia"/>
                          <a:sym typeface="Georgia"/>
                        </a:rPr>
                        <a:t>Organizational economics approach</a:t>
                      </a:r>
                      <a:endParaRPr sz="1800" b="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50000"/>
                        </a:lnSpc>
                        <a:spcBef>
                          <a:spcPts val="0"/>
                        </a:spcBef>
                        <a:spcAft>
                          <a:spcPts val="0"/>
                        </a:spcAft>
                        <a:buNone/>
                      </a:pPr>
                      <a:r>
                        <a:rPr lang="en-US" sz="1800" u="none" strike="noStrike" cap="none">
                          <a:latin typeface="Georgia"/>
                          <a:ea typeface="Georgia"/>
                          <a:cs typeface="Georgia"/>
                          <a:sym typeface="Georgia"/>
                        </a:rPr>
                        <a:t>Cost Minimization</a:t>
                      </a:r>
                      <a:endParaRPr sz="1800" u="none" strike="noStrike" cap="none">
                        <a:solidFill>
                          <a:schemeClr val="dk1"/>
                        </a:solidFill>
                        <a:latin typeface="Georgia"/>
                        <a:ea typeface="Georgia"/>
                        <a:cs typeface="Georgia"/>
                        <a:sym typeface="Georgia"/>
                      </a:endParaRPr>
                    </a:p>
                  </a:txBody>
                  <a:tcPr marL="91450" marR="91450" marT="45725" marB="45725" anchor="ctr"/>
                </a:tc>
                <a:tc>
                  <a:txBody>
                    <a:bodyPr/>
                    <a:lstStyle/>
                    <a:p>
                      <a:pPr marL="0" marR="0" lvl="0" indent="0" algn="l" rtl="0">
                        <a:lnSpc>
                          <a:spcPct val="150000"/>
                        </a:lnSpc>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Opportunism and asset specificity</a:t>
                      </a:r>
                      <a:endParaRPr/>
                    </a:p>
                  </a:txBody>
                  <a:tcPr marL="91450" marR="91450" marT="45725" marB="45725" anchor="ctr"/>
                </a:tc>
                <a:tc>
                  <a:txBody>
                    <a:bodyPr/>
                    <a:lstStyle/>
                    <a:p>
                      <a:pPr marL="0" marR="0" lvl="0" indent="0" algn="l" rtl="0">
                        <a:lnSpc>
                          <a:spcPct val="150000"/>
                        </a:lnSpc>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Transaction costs theory</a:t>
                      </a:r>
                      <a:endParaRPr sz="1800" u="none" strike="noStrike" cap="none">
                        <a:solidFill>
                          <a:schemeClr val="dk1"/>
                        </a:solidFill>
                        <a:latin typeface="Georgia"/>
                        <a:ea typeface="Georgia"/>
                        <a:cs typeface="Georgia"/>
                        <a:sym typeface="Georgia"/>
                      </a:endParaRPr>
                    </a:p>
                  </a:txBody>
                  <a:tcPr marL="91450" marR="91450" marT="45725" marB="45725" anchor="ctr"/>
                </a:tc>
                <a:extLst>
                  <a:ext uri="{0D108BD9-81ED-4DB2-BD59-A6C34878D82A}">
                    <a16:rowId xmlns:a16="http://schemas.microsoft.com/office/drawing/2014/main" val="10001"/>
                  </a:ext>
                </a:extLst>
              </a:tr>
              <a:tr h="594350">
                <a:tc rowSpan="2">
                  <a:txBody>
                    <a:bodyPr/>
                    <a:lstStyle/>
                    <a:p>
                      <a:pPr marL="0" marR="0" lvl="0" indent="0" algn="l" rtl="0">
                        <a:spcBef>
                          <a:spcPts val="0"/>
                        </a:spcBef>
                        <a:spcAft>
                          <a:spcPts val="0"/>
                        </a:spcAft>
                        <a:buNone/>
                      </a:pPr>
                      <a:r>
                        <a:rPr lang="en-US" sz="1800" u="none" strike="noStrike" cap="none">
                          <a:latin typeface="Georgia"/>
                          <a:ea typeface="Georgia"/>
                          <a:cs typeface="Georgia"/>
                          <a:sym typeface="Georgia"/>
                        </a:rPr>
                        <a:t>Value Creation </a:t>
                      </a:r>
                      <a:endParaRPr sz="1800" u="none" strike="noStrike" cap="none">
                        <a:solidFill>
                          <a:schemeClr val="dk1"/>
                        </a:solidFill>
                        <a:latin typeface="Georgia"/>
                        <a:ea typeface="Georgia"/>
                        <a:cs typeface="Georgia"/>
                        <a:sym typeface="Georgia"/>
                      </a:endParaRPr>
                    </a:p>
                  </a:txBody>
                  <a:tcPr marL="91450" marR="91450" marT="45725" marB="45725" anchor="ctr"/>
                </a:tc>
                <a:tc>
                  <a:txBody>
                    <a:bodyPr/>
                    <a:lstStyle/>
                    <a:p>
                      <a:pPr marL="285750" marR="0" lvl="0" indent="-285750" algn="l" rtl="0">
                        <a:spcBef>
                          <a:spcPts val="0"/>
                        </a:spcBef>
                        <a:spcAft>
                          <a:spcPts val="0"/>
                        </a:spcAft>
                        <a:buClr>
                          <a:schemeClr val="dk1"/>
                        </a:buClr>
                        <a:buSzPts val="1800"/>
                        <a:buFont typeface="Noto Sans Symbols"/>
                        <a:buChar char="⮚"/>
                      </a:pPr>
                      <a:r>
                        <a:rPr lang="en-US" sz="1800" u="none" strike="noStrike" cap="none">
                          <a:latin typeface="Georgia"/>
                          <a:ea typeface="Georgia"/>
                          <a:cs typeface="Georgia"/>
                          <a:sym typeface="Georgia"/>
                        </a:rPr>
                        <a:t>Extent of economic rents (Relevant/valuable; Scarcity/rare; Heterogeneity; complementarity) </a:t>
                      </a:r>
                      <a:endParaRPr/>
                    </a:p>
                    <a:p>
                      <a:pPr marL="0" marR="0" lvl="0" indent="0" algn="l" rtl="0">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     asymmetric information+ causal ambiguity+ asset specificity</a:t>
                      </a:r>
                      <a:endParaRPr/>
                    </a:p>
                    <a:p>
                      <a:pPr marL="285750" marR="0" lvl="0" indent="-285750" algn="l" rtl="0">
                        <a:spcBef>
                          <a:spcPts val="600"/>
                        </a:spcBef>
                        <a:spcAft>
                          <a:spcPts val="0"/>
                        </a:spcAft>
                        <a:buClr>
                          <a:schemeClr val="dk1"/>
                        </a:buClr>
                        <a:buSzPts val="1800"/>
                        <a:buFont typeface="Noto Sans Symbols"/>
                        <a:buChar char="⮚"/>
                      </a:pPr>
                      <a:r>
                        <a:rPr lang="en-US" sz="1800" u="none" strike="noStrike" cap="none">
                          <a:latin typeface="Georgia"/>
                          <a:ea typeface="Georgia"/>
                          <a:cs typeface="Georgia"/>
                          <a:sym typeface="Georgia"/>
                        </a:rPr>
                        <a:t>Sustainability of economic rents (Low transferability; Inimitability; Nonsubstitutability) </a:t>
                      </a:r>
                      <a:endParaRPr/>
                    </a:p>
                    <a:p>
                      <a:pPr marL="0" marR="0" lvl="0" indent="0" algn="l" rtl="0">
                        <a:spcBef>
                          <a:spcPts val="0"/>
                        </a:spcBef>
                        <a:spcAft>
                          <a:spcPts val="0"/>
                        </a:spcAft>
                        <a:buClr>
                          <a:schemeClr val="dk1"/>
                        </a:buClr>
                        <a:buSzPts val="1800"/>
                        <a:buFont typeface="Noto Sans Symbols"/>
                        <a:buNone/>
                      </a:pPr>
                      <a:r>
                        <a:rPr lang="en-US" sz="1800" u="none" strike="noStrike" cap="none">
                          <a:latin typeface="Georgia"/>
                          <a:ea typeface="Georgia"/>
                          <a:cs typeface="Georgia"/>
                          <a:sym typeface="Georgia"/>
                        </a:rPr>
                        <a:t>     intrafirm externalities+ intrafirm spillovers+ asymmetric   information+ causal ambiguity</a:t>
                      </a:r>
                      <a:endParaRPr sz="1800" b="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endParaRPr sz="1800">
                        <a:latin typeface="Georgia"/>
                        <a:ea typeface="Georgia"/>
                        <a:cs typeface="Georgia"/>
                        <a:sym typeface="Georgia"/>
                      </a:endParaRPr>
                    </a:p>
                    <a:p>
                      <a:pPr marL="0" marR="0" lvl="0" indent="0" algn="l" rtl="0">
                        <a:spcBef>
                          <a:spcPts val="0"/>
                        </a:spcBef>
                        <a:spcAft>
                          <a:spcPts val="0"/>
                        </a:spcAft>
                        <a:buClr>
                          <a:schemeClr val="dk1"/>
                        </a:buClr>
                        <a:buSzPts val="1800"/>
                        <a:buFont typeface="Arial"/>
                        <a:buNone/>
                      </a:pPr>
                      <a:endParaRPr sz="1800">
                        <a:latin typeface="Georgia"/>
                        <a:ea typeface="Georgia"/>
                        <a:cs typeface="Georgia"/>
                        <a:sym typeface="Georgia"/>
                      </a:endParaRPr>
                    </a:p>
                    <a:p>
                      <a:pPr marL="0" marR="0" lvl="0" indent="0" algn="l" rtl="0">
                        <a:spcBef>
                          <a:spcPts val="0"/>
                        </a:spcBef>
                        <a:spcAft>
                          <a:spcPts val="0"/>
                        </a:spcAft>
                        <a:buClr>
                          <a:schemeClr val="dk1"/>
                        </a:buClr>
                        <a:buSzPts val="1800"/>
                        <a:buFont typeface="Arial"/>
                        <a:buNone/>
                      </a:pPr>
                      <a:endParaRPr sz="1800">
                        <a:latin typeface="Georgia"/>
                        <a:ea typeface="Georgia"/>
                        <a:cs typeface="Georgia"/>
                        <a:sym typeface="Georgia"/>
                      </a:endParaRPr>
                    </a:p>
                    <a:p>
                      <a:pPr marL="0" marR="0" lvl="0" indent="0" algn="l" rtl="0">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The resource-based approach</a:t>
                      </a: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2"/>
                  </a:ext>
                </a:extLst>
              </a:tr>
              <a:tr h="594350">
                <a:tc vMerge="1">
                  <a:txBody>
                    <a:bodyPr/>
                    <a:lstStyle/>
                    <a:p>
                      <a:endParaRPr lang="en-US"/>
                    </a:p>
                  </a:txBody>
                  <a:tcPr/>
                </a:tc>
                <a:tc>
                  <a:txBody>
                    <a:bodyPr/>
                    <a:lstStyle/>
                    <a:p>
                      <a:pPr marL="285750" lvl="0" indent="-285750" algn="l" rtl="0">
                        <a:spcBef>
                          <a:spcPts val="0"/>
                        </a:spcBef>
                        <a:spcAft>
                          <a:spcPts val="0"/>
                        </a:spcAft>
                        <a:buClr>
                          <a:schemeClr val="dk1"/>
                        </a:buClr>
                        <a:buSzPts val="1800"/>
                        <a:buFont typeface="Georgia"/>
                        <a:buChar char="⮚"/>
                      </a:pPr>
                      <a:r>
                        <a:rPr lang="en-US" sz="1800">
                          <a:latin typeface="Georgia"/>
                          <a:ea typeface="Georgia"/>
                          <a:cs typeface="Georgia"/>
                          <a:sym typeface="Georgia"/>
                        </a:rPr>
                        <a:t>uncertainty in investment decisions + (in)flexibility in strategic choice + the interproject and intertemporal spillovers</a:t>
                      </a:r>
                      <a:endParaRPr sz="1800">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Real options theory</a:t>
                      </a: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3"/>
                  </a:ext>
                </a:extLst>
              </a:tr>
              <a:tr h="893450">
                <a:tc rowSpan="2">
                  <a:txBody>
                    <a:bodyPr/>
                    <a:lstStyle/>
                    <a:p>
                      <a:pPr marL="0" marR="0" lvl="0" indent="0" algn="l" rtl="0">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Value Capture</a:t>
                      </a:r>
                      <a:endParaRPr sz="1800" u="none" strike="noStrike" cap="none">
                        <a:solidFill>
                          <a:schemeClr val="dk1"/>
                        </a:solidFill>
                        <a:latin typeface="Georgia"/>
                        <a:ea typeface="Georgia"/>
                        <a:cs typeface="Georgia"/>
                        <a:sym typeface="Georgia"/>
                      </a:endParaRPr>
                    </a:p>
                  </a:txBody>
                  <a:tcPr marL="91450" marR="91450" marT="45725" marB="45725" anchor="ctr"/>
                </a:tc>
                <a:tc>
                  <a:txBody>
                    <a:bodyPr/>
                    <a:lstStyle/>
                    <a:p>
                      <a:pPr marL="285750" marR="0" lvl="0" indent="-285750" algn="l" rtl="0">
                        <a:lnSpc>
                          <a:spcPct val="150000"/>
                        </a:lnSpc>
                        <a:spcBef>
                          <a:spcPts val="0"/>
                        </a:spcBef>
                        <a:spcAft>
                          <a:spcPts val="0"/>
                        </a:spcAft>
                        <a:buClr>
                          <a:schemeClr val="dk1"/>
                        </a:buClr>
                        <a:buSzPts val="1800"/>
                        <a:buFont typeface="Noto Sans Symbols"/>
                        <a:buChar char="⮚"/>
                      </a:pPr>
                      <a:r>
                        <a:rPr lang="en-US" sz="1800" u="none" strike="noStrike" cap="none">
                          <a:latin typeface="Georgia"/>
                          <a:ea typeface="Georgia"/>
                          <a:cs typeface="Georgia"/>
                          <a:sym typeface="Georgia"/>
                        </a:rPr>
                        <a:t>Complementarity; Embeddedness</a:t>
                      </a:r>
                      <a:endParaRPr sz="1800" u="none" strike="noStrike" cap="none">
                        <a:latin typeface="Georgia"/>
                        <a:ea typeface="Georgia"/>
                        <a:cs typeface="Georgia"/>
                        <a:sym typeface="Georgia"/>
                      </a:endParaRPr>
                    </a:p>
                    <a:p>
                      <a:pPr marL="285750" marR="0" lvl="0" indent="-285750" algn="l" rtl="0">
                        <a:lnSpc>
                          <a:spcPct val="150000"/>
                        </a:lnSpc>
                        <a:spcBef>
                          <a:spcPts val="0"/>
                        </a:spcBef>
                        <a:spcAft>
                          <a:spcPts val="0"/>
                        </a:spcAft>
                        <a:buSzPts val="1800"/>
                        <a:buFont typeface="Georgia"/>
                        <a:buChar char="⮚"/>
                      </a:pPr>
                      <a:r>
                        <a:rPr lang="en-US" sz="1800" u="none" strike="noStrike" cap="none">
                          <a:latin typeface="Georgia"/>
                          <a:ea typeface="Georgia"/>
                          <a:cs typeface="Georgia"/>
                          <a:sym typeface="Georgia"/>
                        </a:rPr>
                        <a:t>asset specificity + cross-sectional and longitudinal interconnectedness of resources</a:t>
                      </a:r>
                      <a:endParaRPr sz="1800">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The resource-based approach</a:t>
                      </a: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4"/>
                  </a:ext>
                </a:extLst>
              </a:tr>
              <a:tr h="594350">
                <a:tc vMerge="1">
                  <a:txBody>
                    <a:bodyPr/>
                    <a:lstStyle/>
                    <a:p>
                      <a:endParaRPr lang="en-US"/>
                    </a:p>
                  </a:txBody>
                  <a:tcPr/>
                </a:tc>
                <a:tc>
                  <a:txBody>
                    <a:bodyPr/>
                    <a:lstStyle/>
                    <a:p>
                      <a:pPr marL="285750" lvl="0" indent="-285750" algn="l" rtl="0">
                        <a:lnSpc>
                          <a:spcPct val="150000"/>
                        </a:lnSpc>
                        <a:spcBef>
                          <a:spcPts val="0"/>
                        </a:spcBef>
                        <a:spcAft>
                          <a:spcPts val="0"/>
                        </a:spcAft>
                        <a:buClr>
                          <a:schemeClr val="dk1"/>
                        </a:buClr>
                        <a:buSzPts val="1800"/>
                        <a:buFont typeface="Georgia"/>
                        <a:buChar char="⮚"/>
                      </a:pPr>
                      <a:r>
                        <a:rPr lang="en-US" sz="1800">
                          <a:latin typeface="Georgia"/>
                          <a:ea typeface="Georgia"/>
                          <a:cs typeface="Georgia"/>
                          <a:sym typeface="Georgia"/>
                        </a:rPr>
                        <a:t>poorly or undefined property rights </a:t>
                      </a:r>
                      <a:endParaRPr sz="180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Property rights</a:t>
                      </a:r>
                      <a:endParaRPr/>
                    </a:p>
                    <a:p>
                      <a:pPr marL="0" marR="0" lvl="0" indent="0" algn="l" rtl="0">
                        <a:spcBef>
                          <a:spcPts val="0"/>
                        </a:spcBef>
                        <a:spcAft>
                          <a:spcPts val="0"/>
                        </a:spcAft>
                        <a:buClr>
                          <a:schemeClr val="dk1"/>
                        </a:buClr>
                        <a:buSzPts val="1800"/>
                        <a:buFont typeface="Arial"/>
                        <a:buNone/>
                      </a:pPr>
                      <a:r>
                        <a:rPr lang="en-US" sz="1800" u="none" strike="noStrike" cap="none">
                          <a:latin typeface="Georgia"/>
                          <a:ea typeface="Georgia"/>
                          <a:cs typeface="Georgia"/>
                          <a:sym typeface="Georgia"/>
                        </a:rPr>
                        <a:t>theory</a:t>
                      </a: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5"/>
                  </a:ext>
                </a:extLst>
              </a:tr>
            </a:tbl>
          </a:graphicData>
        </a:graphic>
      </p:graphicFrame>
      <p:sp>
        <p:nvSpPr>
          <p:cNvPr id="142" name="Google Shape;142;p18"/>
          <p:cNvSpPr/>
          <p:nvPr/>
        </p:nvSpPr>
        <p:spPr>
          <a:xfrm>
            <a:off x="319315" y="232007"/>
            <a:ext cx="1177108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Georgia"/>
                <a:ea typeface="Georgia"/>
                <a:cs typeface="Georgia"/>
                <a:sym typeface="Georgia"/>
              </a:rPr>
              <a:t>How each theoretical lens utilizes a combination of market frictions to address strategic goals</a:t>
            </a:r>
            <a:endParaRPr sz="2400">
              <a:solidFill>
                <a:schemeClr val="dk1"/>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cxnSp>
        <p:nvCxnSpPr>
          <p:cNvPr id="147" name="Google Shape;147;p19"/>
          <p:cNvCxnSpPr/>
          <p:nvPr/>
        </p:nvCxnSpPr>
        <p:spPr>
          <a:xfrm>
            <a:off x="0" y="809625"/>
            <a:ext cx="990600" cy="0"/>
          </a:xfrm>
          <a:prstGeom prst="straightConnector1">
            <a:avLst/>
          </a:prstGeom>
          <a:noFill/>
          <a:ln w="19050" cap="flat" cmpd="sng">
            <a:solidFill>
              <a:srgbClr val="C9BEAF"/>
            </a:solidFill>
            <a:prstDash val="solid"/>
            <a:miter lim="800000"/>
            <a:headEnd type="none" w="sm" len="sm"/>
            <a:tailEnd type="none" w="sm" len="sm"/>
          </a:ln>
        </p:spPr>
      </p:cxnSp>
      <p:sp>
        <p:nvSpPr>
          <p:cNvPr id="148" name="Google Shape;148;p19"/>
          <p:cNvSpPr/>
          <p:nvPr/>
        </p:nvSpPr>
        <p:spPr>
          <a:xfrm flipH="1">
            <a:off x="4518991" y="863168"/>
            <a:ext cx="7673008" cy="90989"/>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a:solidFill>
                <a:srgbClr val="7F7F7F"/>
              </a:solidFill>
              <a:latin typeface="Microsoft Yahei"/>
              <a:ea typeface="Microsoft Yahei"/>
              <a:cs typeface="Microsoft Yahei"/>
              <a:sym typeface="Microsoft Yahei"/>
            </a:endParaRPr>
          </a:p>
        </p:txBody>
      </p:sp>
      <p:sp>
        <p:nvSpPr>
          <p:cNvPr id="149" name="Google Shape;149;p19"/>
          <p:cNvSpPr txBox="1"/>
          <p:nvPr/>
        </p:nvSpPr>
        <p:spPr>
          <a:xfrm>
            <a:off x="990600" y="487364"/>
            <a:ext cx="4191000" cy="644522"/>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ctr" rtl="0">
              <a:lnSpc>
                <a:spcPct val="90000"/>
              </a:lnSpc>
              <a:spcBef>
                <a:spcPts val="0"/>
              </a:spcBef>
              <a:spcAft>
                <a:spcPts val="0"/>
              </a:spcAft>
              <a:buClr>
                <a:schemeClr val="dk1"/>
              </a:buClr>
              <a:buSzPct val="100000"/>
              <a:buFont typeface="Georgia"/>
              <a:buNone/>
            </a:pPr>
            <a:r>
              <a:rPr lang="en-US" sz="4400">
                <a:solidFill>
                  <a:schemeClr val="dk1"/>
                </a:solidFill>
                <a:latin typeface="Georgia"/>
                <a:ea typeface="Georgia"/>
                <a:cs typeface="Georgia"/>
                <a:sym typeface="Georgia"/>
              </a:rPr>
              <a:t>The common language</a:t>
            </a:r>
            <a:endParaRPr sz="4400">
              <a:solidFill>
                <a:schemeClr val="dk1"/>
              </a:solidFill>
              <a:latin typeface="Georgia"/>
              <a:ea typeface="Georgia"/>
              <a:cs typeface="Georgia"/>
              <a:sym typeface="Georgia"/>
            </a:endParaRPr>
          </a:p>
        </p:txBody>
      </p:sp>
      <p:sp>
        <p:nvSpPr>
          <p:cNvPr id="150" name="Google Shape;150;p19"/>
          <p:cNvSpPr/>
          <p:nvPr/>
        </p:nvSpPr>
        <p:spPr>
          <a:xfrm>
            <a:off x="990600" y="1329961"/>
            <a:ext cx="6096000"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31F20"/>
                </a:solidFill>
                <a:latin typeface="Georgia"/>
                <a:ea typeface="Georgia"/>
                <a:cs typeface="Georgia"/>
                <a:sym typeface="Georgia"/>
              </a:rPr>
              <a:t>A synthesis of market-frictions logic</a:t>
            </a:r>
            <a:r>
              <a:rPr lang="en-US" sz="2800">
                <a:solidFill>
                  <a:schemeClr val="dk1"/>
                </a:solidFill>
                <a:latin typeface="Georgia"/>
                <a:ea typeface="Georgia"/>
                <a:cs typeface="Georgia"/>
                <a:sym typeface="Georgia"/>
              </a:rPr>
              <a:t> </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51" name="Google Shape;151;p19"/>
          <p:cNvSpPr/>
          <p:nvPr/>
        </p:nvSpPr>
        <p:spPr>
          <a:xfrm>
            <a:off x="885525" y="2379454"/>
            <a:ext cx="10246932" cy="45858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31F20"/>
              </a:buClr>
              <a:buSzPts val="2400"/>
              <a:buFont typeface="Arial"/>
              <a:buChar char="•"/>
            </a:pPr>
            <a:r>
              <a:rPr lang="en-US" sz="2400">
                <a:solidFill>
                  <a:srgbClr val="231F20"/>
                </a:solidFill>
                <a:latin typeface="Georgia"/>
                <a:ea typeface="Georgia"/>
                <a:cs typeface="Georgia"/>
                <a:sym typeface="Georgia"/>
              </a:rPr>
              <a:t>Underpinning the three strategic goals are various market frictions</a:t>
            </a:r>
            <a:endParaRPr/>
          </a:p>
          <a:p>
            <a:pPr marL="342900" marR="0" lvl="0" indent="-342900" algn="l" rtl="0">
              <a:spcBef>
                <a:spcPts val="1200"/>
              </a:spcBef>
              <a:spcAft>
                <a:spcPts val="0"/>
              </a:spcAft>
              <a:buClr>
                <a:schemeClr val="dk1"/>
              </a:buClr>
              <a:buSzPts val="2400"/>
              <a:buFont typeface="Arial"/>
              <a:buChar char="•"/>
            </a:pPr>
            <a:r>
              <a:rPr lang="en-US" sz="2400">
                <a:solidFill>
                  <a:schemeClr val="dk1"/>
                </a:solidFill>
                <a:latin typeface="Georgia"/>
                <a:ea typeface="Georgia"/>
                <a:cs typeface="Georgia"/>
                <a:sym typeface="Georgia"/>
              </a:rPr>
              <a:t>Each organizational economics theory is derived from a particular subset of the full menu of market frictions</a:t>
            </a:r>
            <a:endParaRPr sz="2400">
              <a:solidFill>
                <a:schemeClr val="dk1"/>
              </a:solidFill>
              <a:latin typeface="Georgia"/>
              <a:ea typeface="Georgia"/>
              <a:cs typeface="Georgia"/>
              <a:sym typeface="Georgia"/>
            </a:endParaRPr>
          </a:p>
          <a:p>
            <a:pPr marL="342900" marR="0" lvl="0" indent="-342900" algn="l" rtl="0">
              <a:spcBef>
                <a:spcPts val="1200"/>
              </a:spcBef>
              <a:spcAft>
                <a:spcPts val="0"/>
              </a:spcAft>
              <a:buClr>
                <a:schemeClr val="dk1"/>
              </a:buClr>
              <a:buSzPts val="2400"/>
              <a:buFont typeface="Arial"/>
              <a:buChar char="•"/>
            </a:pPr>
            <a:r>
              <a:rPr lang="en-US" sz="2400">
                <a:solidFill>
                  <a:schemeClr val="dk1"/>
                </a:solidFill>
                <a:latin typeface="Georgia"/>
                <a:ea typeface="Georgia"/>
                <a:cs typeface="Georgia"/>
                <a:sym typeface="Georgia"/>
              </a:rPr>
              <a:t>Although distinct theories emphasize different combinations of market frictions, these combinations are also overlapping as some key market frictions are commonly emphasized, such as asymmetric information.</a:t>
            </a:r>
            <a:endParaRPr sz="2400">
              <a:solidFill>
                <a:schemeClr val="dk1"/>
              </a:solidFill>
              <a:latin typeface="Georgia"/>
              <a:ea typeface="Georgia"/>
              <a:cs typeface="Georgia"/>
              <a:sym typeface="Georgia"/>
            </a:endParaRPr>
          </a:p>
          <a:p>
            <a:pPr marL="342900" marR="0" lvl="0" indent="-342900" algn="l" rtl="0">
              <a:spcBef>
                <a:spcPts val="1200"/>
              </a:spcBef>
              <a:spcAft>
                <a:spcPts val="0"/>
              </a:spcAft>
              <a:buClr>
                <a:schemeClr val="dk1"/>
              </a:buClr>
              <a:buSzPts val="2400"/>
              <a:buFont typeface="Arial"/>
              <a:buChar char="•"/>
            </a:pPr>
            <a:r>
              <a:rPr lang="en-US" sz="2400" b="1">
                <a:solidFill>
                  <a:schemeClr val="dk1"/>
                </a:solidFill>
                <a:latin typeface="Georgia"/>
                <a:ea typeface="Georgia"/>
                <a:cs typeface="Georgia"/>
                <a:sym typeface="Georgia"/>
              </a:rPr>
              <a:t>These theories may share very similar concepts but with different names.</a:t>
            </a:r>
            <a:r>
              <a:rPr lang="en-US" sz="2400">
                <a:solidFill>
                  <a:schemeClr val="dk1"/>
                </a:solidFill>
                <a:latin typeface="Georgia"/>
                <a:ea typeface="Georgia"/>
                <a:cs typeface="Georgia"/>
                <a:sym typeface="Georgia"/>
              </a:rPr>
              <a:t> For example: “high asset specificity” in transaction costs theory might be expressed as “low abandonment option” in real options theory.</a:t>
            </a:r>
            <a:endParaRPr sz="2400">
              <a:solidFill>
                <a:schemeClr val="dk1"/>
              </a:solidFill>
              <a:latin typeface="Georgia"/>
              <a:ea typeface="Georgia"/>
              <a:cs typeface="Georgia"/>
              <a:sym typeface="Georgia"/>
            </a:endParaRPr>
          </a:p>
          <a:p>
            <a:pPr marL="0" marR="0" lvl="0" indent="0" algn="l" rtl="0">
              <a:spcBef>
                <a:spcPts val="1200"/>
              </a:spcBef>
              <a:spcAft>
                <a:spcPts val="0"/>
              </a:spcAft>
              <a:buNone/>
            </a:pPr>
            <a:endParaRPr sz="1800">
              <a:solidFill>
                <a:srgbClr val="231F20"/>
              </a:solidFill>
              <a:latin typeface="Times"/>
              <a:ea typeface="Times"/>
              <a:cs typeface="Times"/>
              <a:sym typeface="Times"/>
            </a:endParaRPr>
          </a:p>
          <a:p>
            <a:pPr marL="0" marR="0" lvl="0" indent="0" algn="l" rtl="0">
              <a:spcBef>
                <a:spcPts val="0"/>
              </a:spcBef>
              <a:spcAft>
                <a:spcPts val="0"/>
              </a:spcAft>
              <a:buNone/>
            </a:pPr>
            <a:endParaRPr sz="1800">
              <a:solidFill>
                <a:srgbClr val="231F20"/>
              </a:solidFill>
              <a:latin typeface="Times"/>
              <a:ea typeface="Times"/>
              <a:cs typeface="Times"/>
              <a:sym typeface="Times"/>
            </a:endParaRPr>
          </a:p>
        </p:txBody>
      </p:sp>
      <p:sp>
        <p:nvSpPr>
          <p:cNvPr id="152" name="Google Shape;152;p19"/>
          <p:cNvSpPr txBox="1"/>
          <p:nvPr/>
        </p:nvSpPr>
        <p:spPr>
          <a:xfrm>
            <a:off x="7086600" y="1131875"/>
            <a:ext cx="5018400" cy="6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rPr>
              <a:t>*Table 2 on pg 1027 shows how different economics theories have been addressing market frictions from different angles.</a:t>
            </a:r>
            <a:endParaRPr sz="18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cxnSp>
        <p:nvCxnSpPr>
          <p:cNvPr id="157" name="Google Shape;157;p20"/>
          <p:cNvCxnSpPr/>
          <p:nvPr/>
        </p:nvCxnSpPr>
        <p:spPr>
          <a:xfrm>
            <a:off x="0" y="809625"/>
            <a:ext cx="990600" cy="0"/>
          </a:xfrm>
          <a:prstGeom prst="straightConnector1">
            <a:avLst/>
          </a:prstGeom>
          <a:noFill/>
          <a:ln w="19050" cap="flat" cmpd="sng">
            <a:solidFill>
              <a:srgbClr val="C9BEAF"/>
            </a:solidFill>
            <a:prstDash val="solid"/>
            <a:miter lim="800000"/>
            <a:headEnd type="none" w="sm" len="sm"/>
            <a:tailEnd type="none" w="sm" len="sm"/>
          </a:ln>
        </p:spPr>
      </p:cxnSp>
      <p:sp>
        <p:nvSpPr>
          <p:cNvPr id="158" name="Google Shape;158;p20"/>
          <p:cNvSpPr/>
          <p:nvPr/>
        </p:nvSpPr>
        <p:spPr>
          <a:xfrm flipH="1">
            <a:off x="4518991" y="863168"/>
            <a:ext cx="7673008" cy="90989"/>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a:solidFill>
                <a:srgbClr val="7F7F7F"/>
              </a:solidFill>
              <a:latin typeface="Microsoft Yahei"/>
              <a:ea typeface="Microsoft Yahei"/>
              <a:cs typeface="Microsoft Yahei"/>
              <a:sym typeface="Microsoft Yahei"/>
            </a:endParaRPr>
          </a:p>
        </p:txBody>
      </p:sp>
      <p:sp>
        <p:nvSpPr>
          <p:cNvPr id="159" name="Google Shape;159;p20"/>
          <p:cNvSpPr txBox="1"/>
          <p:nvPr/>
        </p:nvSpPr>
        <p:spPr>
          <a:xfrm>
            <a:off x="990600" y="487364"/>
            <a:ext cx="3764445" cy="64452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ct val="100000"/>
              <a:buFont typeface="Georgia"/>
              <a:buNone/>
            </a:pPr>
            <a:r>
              <a:rPr lang="en-US" sz="4400">
                <a:solidFill>
                  <a:schemeClr val="dk1"/>
                </a:solidFill>
                <a:latin typeface="Georgia"/>
                <a:ea typeface="Georgia"/>
                <a:cs typeface="Georgia"/>
                <a:sym typeface="Georgia"/>
              </a:rPr>
              <a:t>Looking Ahead</a:t>
            </a:r>
            <a:endParaRPr sz="4400">
              <a:solidFill>
                <a:schemeClr val="dk1"/>
              </a:solidFill>
              <a:latin typeface="Georgia"/>
              <a:ea typeface="Georgia"/>
              <a:cs typeface="Georgia"/>
              <a:sym typeface="Georgia"/>
            </a:endParaRPr>
          </a:p>
        </p:txBody>
      </p:sp>
      <p:sp>
        <p:nvSpPr>
          <p:cNvPr id="160" name="Google Shape;160;p20"/>
          <p:cNvSpPr/>
          <p:nvPr/>
        </p:nvSpPr>
        <p:spPr>
          <a:xfrm>
            <a:off x="4911073" y="485555"/>
            <a:ext cx="6096000"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31F20"/>
                </a:solidFill>
                <a:latin typeface="Georgia"/>
                <a:ea typeface="Georgia"/>
                <a:cs typeface="Georgia"/>
                <a:sym typeface="Georgia"/>
              </a:rPr>
              <a:t>An integrative approach</a:t>
            </a:r>
            <a:r>
              <a:rPr lang="en-US" sz="2400">
                <a:solidFill>
                  <a:schemeClr val="dk1"/>
                </a:solidFill>
                <a:latin typeface="Georgia"/>
                <a:ea typeface="Georgia"/>
                <a:cs typeface="Georgia"/>
                <a:sym typeface="Georgia"/>
              </a:rPr>
              <a:t> </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aphicFrame>
        <p:nvGraphicFramePr>
          <p:cNvPr id="161" name="Google Shape;161;p20"/>
          <p:cNvGraphicFramePr/>
          <p:nvPr/>
        </p:nvGraphicFramePr>
        <p:xfrm>
          <a:off x="384627" y="1736070"/>
          <a:ext cx="11342925" cy="4754920"/>
        </p:xfrm>
        <a:graphic>
          <a:graphicData uri="http://schemas.openxmlformats.org/drawingml/2006/table">
            <a:tbl>
              <a:tblPr firstRow="1" bandRow="1">
                <a:noFill/>
                <a:tableStyleId>{1CF272E7-AB45-4432-B424-B81A7DEB91B0}</a:tableStyleId>
              </a:tblPr>
              <a:tblGrid>
                <a:gridCol w="3817525">
                  <a:extLst>
                    <a:ext uri="{9D8B030D-6E8A-4147-A177-3AD203B41FA5}">
                      <a16:colId xmlns:a16="http://schemas.microsoft.com/office/drawing/2014/main" val="20000"/>
                    </a:ext>
                  </a:extLst>
                </a:gridCol>
                <a:gridCol w="4669675">
                  <a:extLst>
                    <a:ext uri="{9D8B030D-6E8A-4147-A177-3AD203B41FA5}">
                      <a16:colId xmlns:a16="http://schemas.microsoft.com/office/drawing/2014/main" val="20001"/>
                    </a:ext>
                  </a:extLst>
                </a:gridCol>
                <a:gridCol w="2855725">
                  <a:extLst>
                    <a:ext uri="{9D8B030D-6E8A-4147-A177-3AD203B41FA5}">
                      <a16:colId xmlns:a16="http://schemas.microsoft.com/office/drawing/2014/main" val="20002"/>
                    </a:ext>
                  </a:extLst>
                </a:gridCol>
              </a:tblGrid>
              <a:tr h="228600">
                <a:tc>
                  <a:txBody>
                    <a:bodyPr/>
                    <a:lstStyle/>
                    <a:p>
                      <a:pPr marL="0" marR="0" lvl="0" indent="0" algn="l" rtl="0">
                        <a:spcBef>
                          <a:spcPts val="0"/>
                        </a:spcBef>
                        <a:spcAft>
                          <a:spcPts val="0"/>
                        </a:spcAft>
                        <a:buNone/>
                      </a:pPr>
                      <a:r>
                        <a:rPr lang="en-US" sz="1800" u="none" strike="noStrike" cap="none">
                          <a:solidFill>
                            <a:schemeClr val="dk1"/>
                          </a:solidFill>
                          <a:latin typeface="Georgia"/>
                          <a:ea typeface="Georgia"/>
                          <a:cs typeface="Georgia"/>
                          <a:sym typeface="Georgia"/>
                        </a:rPr>
                        <a:t>Strategic Goals(intertwined)</a:t>
                      </a:r>
                      <a:endParaRPr sz="180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None/>
                      </a:pPr>
                      <a:r>
                        <a:rPr lang="en-US" sz="1800" u="none" strike="noStrike" cap="none">
                          <a:solidFill>
                            <a:schemeClr val="dk1"/>
                          </a:solidFill>
                          <a:latin typeface="Georgia"/>
                          <a:ea typeface="Georgia"/>
                          <a:cs typeface="Georgia"/>
                          <a:sym typeface="Georgia"/>
                        </a:rPr>
                        <a:t>Market Frictions combinations (building blocks)</a:t>
                      </a:r>
                      <a:endParaRPr sz="180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None/>
                      </a:pPr>
                      <a:r>
                        <a:rPr lang="en-US" sz="1800" b="1" u="none" strike="noStrike" cap="none">
                          <a:solidFill>
                            <a:schemeClr val="dk1"/>
                          </a:solidFill>
                          <a:latin typeface="Georgia"/>
                          <a:ea typeface="Georgia"/>
                          <a:cs typeface="Georgia"/>
                          <a:sym typeface="Georgia"/>
                        </a:rPr>
                        <a:t>organizational</a:t>
                      </a:r>
                      <a:br>
                        <a:rPr lang="en-US" sz="1800" b="1" u="none" strike="noStrike" cap="none">
                          <a:solidFill>
                            <a:schemeClr val="dk1"/>
                          </a:solidFill>
                          <a:latin typeface="Georgia"/>
                          <a:ea typeface="Georgia"/>
                          <a:cs typeface="Georgia"/>
                          <a:sym typeface="Georgia"/>
                        </a:rPr>
                      </a:br>
                      <a:r>
                        <a:rPr lang="en-US" sz="1800" b="1" u="none" strike="noStrike" cap="none">
                          <a:solidFill>
                            <a:schemeClr val="dk1"/>
                          </a:solidFill>
                          <a:latin typeface="Georgia"/>
                          <a:ea typeface="Georgia"/>
                          <a:cs typeface="Georgia"/>
                          <a:sym typeface="Georgia"/>
                        </a:rPr>
                        <a:t>economics approach </a:t>
                      </a:r>
                      <a:br>
                        <a:rPr lang="en-US" sz="1800" u="none" strike="noStrike" cap="none"/>
                      </a:b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solidFill>
                            <a:schemeClr val="dk1"/>
                          </a:solidFill>
                          <a:latin typeface="Georgia"/>
                          <a:ea typeface="Georgia"/>
                          <a:cs typeface="Georgia"/>
                          <a:sym typeface="Georgia"/>
                        </a:rPr>
                        <a:t>Cost Minimization + Value Creation</a:t>
                      </a:r>
                      <a:endParaRPr sz="1800" u="none" strike="noStrike" cap="none">
                        <a:solidFill>
                          <a:schemeClr val="dk1"/>
                        </a:solidFill>
                        <a:latin typeface="Georgia"/>
                        <a:ea typeface="Georgia"/>
                        <a:cs typeface="Georgia"/>
                        <a:sym typeface="Georgia"/>
                      </a:endParaRPr>
                    </a:p>
                  </a:txBody>
                  <a:tcPr marL="91450" marR="91450" marT="45725" marB="45725" anchor="ctr"/>
                </a:tc>
                <a:tc>
                  <a:txBody>
                    <a:bodyPr/>
                    <a:lstStyle/>
                    <a:p>
                      <a:pPr marL="342900" marR="0" lvl="0" indent="-342900" algn="l" rtl="0">
                        <a:spcBef>
                          <a:spcPts val="0"/>
                        </a:spcBef>
                        <a:spcAft>
                          <a:spcPts val="0"/>
                        </a:spcAft>
                        <a:buClr>
                          <a:schemeClr val="dk1"/>
                        </a:buClr>
                        <a:buSzPts val="1800"/>
                        <a:buFont typeface="Arial"/>
                        <a:buAutoNum type="arabicPeriod"/>
                      </a:pPr>
                      <a:r>
                        <a:rPr lang="en-US" sz="1800" u="none" strike="noStrike" cap="none">
                          <a:solidFill>
                            <a:schemeClr val="dk1"/>
                          </a:solidFill>
                          <a:latin typeface="Georgia"/>
                          <a:ea typeface="Georgia"/>
                          <a:cs typeface="Georgia"/>
                          <a:sym typeface="Georgia"/>
                        </a:rPr>
                        <a:t>Intrafirm Spillovers + Governance Inseparability</a:t>
                      </a:r>
                      <a:endParaRPr/>
                    </a:p>
                    <a:p>
                      <a:pPr marL="342900" marR="0" lvl="0" indent="-342900" algn="l" rtl="0">
                        <a:spcBef>
                          <a:spcPts val="0"/>
                        </a:spcBef>
                        <a:spcAft>
                          <a:spcPts val="0"/>
                        </a:spcAft>
                        <a:buClr>
                          <a:schemeClr val="dk1"/>
                        </a:buClr>
                        <a:buSzPts val="1800"/>
                        <a:buFont typeface="Arial"/>
                        <a:buAutoNum type="arabicPeriod"/>
                      </a:pPr>
                      <a:r>
                        <a:rPr lang="en-US" sz="1800" u="none" strike="noStrike" cap="none">
                          <a:solidFill>
                            <a:schemeClr val="dk1"/>
                          </a:solidFill>
                          <a:latin typeface="Georgia"/>
                          <a:ea typeface="Georgia"/>
                          <a:cs typeface="Georgia"/>
                          <a:sym typeface="Georgia"/>
                        </a:rPr>
                        <a:t>Intrafirm Spillovers + Economies of Scale/Scope</a:t>
                      </a:r>
                      <a:endParaRPr sz="180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u="none" strike="noStrike" cap="none">
                          <a:solidFill>
                            <a:schemeClr val="dk1"/>
                          </a:solidFill>
                          <a:latin typeface="Georgia"/>
                          <a:ea typeface="Georgia"/>
                          <a:cs typeface="Georgia"/>
                          <a:sym typeface="Georgia"/>
                        </a:rPr>
                        <a:t>Transaction costs</a:t>
                      </a:r>
                      <a:r>
                        <a:rPr lang="en-US" sz="1800">
                          <a:latin typeface="Georgia"/>
                          <a:ea typeface="Georgia"/>
                          <a:cs typeface="Georgia"/>
                          <a:sym typeface="Georgia"/>
                        </a:rPr>
                        <a:t> </a:t>
                      </a:r>
                      <a:r>
                        <a:rPr lang="en-US" sz="1800" u="none" strike="noStrike" cap="none">
                          <a:solidFill>
                            <a:schemeClr val="dk1"/>
                          </a:solidFill>
                          <a:latin typeface="Georgia"/>
                          <a:ea typeface="Georgia"/>
                          <a:cs typeface="Georgia"/>
                          <a:sym typeface="Georgia"/>
                        </a:rPr>
                        <a:t>theory </a:t>
                      </a:r>
                      <a:br>
                        <a:rPr lang="en-US" sz="1800" u="none" strike="noStrike" cap="none">
                          <a:solidFill>
                            <a:schemeClr val="dk1"/>
                          </a:solidFill>
                          <a:latin typeface="Georgia"/>
                          <a:ea typeface="Georgia"/>
                          <a:cs typeface="Georgia"/>
                          <a:sym typeface="Georgia"/>
                        </a:rPr>
                      </a:b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u="none" strike="noStrike" cap="none">
                          <a:solidFill>
                            <a:schemeClr val="dk1"/>
                          </a:solidFill>
                          <a:latin typeface="Georgia"/>
                          <a:ea typeface="Georgia"/>
                          <a:cs typeface="Georgia"/>
                          <a:sym typeface="Georgia"/>
                        </a:rPr>
                        <a:t>Cost Minimization + Value Capture</a:t>
                      </a:r>
                      <a:endParaRPr sz="1800" u="none" strike="noStrike" cap="none">
                        <a:solidFill>
                          <a:schemeClr val="dk1"/>
                        </a:solidFill>
                        <a:latin typeface="Georgia"/>
                        <a:ea typeface="Georgia"/>
                        <a:cs typeface="Georgia"/>
                        <a:sym typeface="Georgia"/>
                      </a:endParaRPr>
                    </a:p>
                  </a:txBody>
                  <a:tcPr marL="91450" marR="91450" marT="45725" marB="45725" anchor="ctr"/>
                </a:tc>
                <a:tc>
                  <a:txBody>
                    <a:bodyPr/>
                    <a:lstStyle/>
                    <a:p>
                      <a:pPr marL="342900" marR="0" lvl="0" indent="-342900" algn="l" rtl="0">
                        <a:spcBef>
                          <a:spcPts val="0"/>
                        </a:spcBef>
                        <a:spcAft>
                          <a:spcPts val="0"/>
                        </a:spcAft>
                        <a:buClr>
                          <a:schemeClr val="dk1"/>
                        </a:buClr>
                        <a:buSzPts val="1800"/>
                        <a:buFont typeface="Arial"/>
                        <a:buAutoNum type="arabicPeriod"/>
                      </a:pPr>
                      <a:r>
                        <a:rPr lang="en-US" sz="1800" u="none" strike="noStrike" cap="none">
                          <a:solidFill>
                            <a:schemeClr val="dk1"/>
                          </a:solidFill>
                          <a:latin typeface="Georgia"/>
                          <a:ea typeface="Georgia"/>
                          <a:cs typeface="Georgia"/>
                          <a:sym typeface="Georgia"/>
                        </a:rPr>
                        <a:t>Asset Specificity + Negative Interfirm Externalities</a:t>
                      </a:r>
                      <a:endParaRPr/>
                    </a:p>
                    <a:p>
                      <a:pPr marL="342900" marR="0" lvl="0" indent="-342900" algn="l" rtl="0">
                        <a:spcBef>
                          <a:spcPts val="0"/>
                        </a:spcBef>
                        <a:spcAft>
                          <a:spcPts val="0"/>
                        </a:spcAft>
                        <a:buClr>
                          <a:schemeClr val="dk1"/>
                        </a:buClr>
                        <a:buSzPts val="1800"/>
                        <a:buFont typeface="Arial"/>
                        <a:buAutoNum type="arabicPeriod"/>
                      </a:pPr>
                      <a:r>
                        <a:rPr lang="en-US" sz="1800" u="none" strike="noStrike" cap="none">
                          <a:solidFill>
                            <a:schemeClr val="dk1"/>
                          </a:solidFill>
                          <a:latin typeface="Georgia"/>
                          <a:ea typeface="Georgia"/>
                          <a:cs typeface="Georgia"/>
                          <a:sym typeface="Georgia"/>
                        </a:rPr>
                        <a:t>Asset Specificity + Loss of Positive Intrafirm Spillovers</a:t>
                      </a:r>
                      <a:endParaRPr sz="180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u="none" strike="noStrike" cap="none">
                          <a:solidFill>
                            <a:schemeClr val="dk1"/>
                          </a:solidFill>
                          <a:latin typeface="Georgia"/>
                          <a:ea typeface="Georgia"/>
                          <a:cs typeface="Georgia"/>
                          <a:sym typeface="Georgia"/>
                        </a:rPr>
                        <a:t>Property rights theory </a:t>
                      </a:r>
                      <a:br>
                        <a:rPr lang="en-US" sz="1800" u="none" strike="noStrike" cap="none">
                          <a:solidFill>
                            <a:schemeClr val="dk1"/>
                          </a:solidFill>
                          <a:latin typeface="Georgia"/>
                          <a:ea typeface="Georgia"/>
                          <a:cs typeface="Georgia"/>
                          <a:sym typeface="Georgia"/>
                        </a:rPr>
                      </a:b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u="none" strike="noStrike" cap="none">
                          <a:solidFill>
                            <a:schemeClr val="dk1"/>
                          </a:solidFill>
                          <a:latin typeface="Georgia"/>
                          <a:ea typeface="Georgia"/>
                          <a:cs typeface="Georgia"/>
                          <a:sym typeface="Georgia"/>
                        </a:rPr>
                        <a:t>Value Creation + Value Capture</a:t>
                      </a:r>
                      <a:endParaRPr sz="1800" u="none" strike="noStrike" cap="none">
                        <a:solidFill>
                          <a:schemeClr val="dk1"/>
                        </a:solidFill>
                        <a:latin typeface="Georgia"/>
                        <a:ea typeface="Georgia"/>
                        <a:cs typeface="Georgia"/>
                        <a:sym typeface="Georgia"/>
                      </a:endParaRPr>
                    </a:p>
                  </a:txBody>
                  <a:tcPr marL="91450" marR="91450" marT="45725" marB="45725" anchor="ctr"/>
                </a:tc>
                <a:tc>
                  <a:txBody>
                    <a:bodyPr/>
                    <a:lstStyle/>
                    <a:p>
                      <a:pPr marL="342900" marR="0" lvl="0" indent="-342900" algn="l" rtl="0">
                        <a:spcBef>
                          <a:spcPts val="0"/>
                        </a:spcBef>
                        <a:spcAft>
                          <a:spcPts val="0"/>
                        </a:spcAft>
                        <a:buClr>
                          <a:schemeClr val="dk1"/>
                        </a:buClr>
                        <a:buSzPts val="1800"/>
                        <a:buFont typeface="Arial"/>
                        <a:buAutoNum type="arabicPeriod"/>
                      </a:pPr>
                      <a:r>
                        <a:rPr lang="en-US" sz="1800" u="none" strike="noStrike" cap="none">
                          <a:solidFill>
                            <a:schemeClr val="dk1"/>
                          </a:solidFill>
                          <a:latin typeface="Georgia"/>
                          <a:ea typeface="Georgia"/>
                          <a:cs typeface="Georgia"/>
                          <a:sym typeface="Georgia"/>
                        </a:rPr>
                        <a:t>Poorly or Undefined property Rights + Capabilities with Value Creation Potential</a:t>
                      </a:r>
                      <a:endParaRPr/>
                    </a:p>
                    <a:p>
                      <a:pPr marL="342900" marR="0" lvl="0" indent="-342900" algn="l" rtl="0">
                        <a:spcBef>
                          <a:spcPts val="0"/>
                        </a:spcBef>
                        <a:spcAft>
                          <a:spcPts val="0"/>
                        </a:spcAft>
                        <a:buClr>
                          <a:schemeClr val="dk1"/>
                        </a:buClr>
                        <a:buSzPts val="1800"/>
                        <a:buFont typeface="Arial"/>
                        <a:buAutoNum type="arabicPeriod"/>
                      </a:pPr>
                      <a:r>
                        <a:rPr lang="en-US" sz="1800" u="none" strike="noStrike" cap="none">
                          <a:solidFill>
                            <a:schemeClr val="dk1"/>
                          </a:solidFill>
                          <a:latin typeface="Georgia"/>
                          <a:ea typeface="Georgia"/>
                          <a:cs typeface="Georgia"/>
                          <a:sym typeface="Georgia"/>
                        </a:rPr>
                        <a:t>Assets Specificity + Positive Intrafirm Spillovers</a:t>
                      </a:r>
                      <a:endParaRPr sz="1800" u="none" strike="noStrike" cap="none">
                        <a:solidFill>
                          <a:schemeClr val="dk1"/>
                        </a:solidFill>
                        <a:latin typeface="Georgia"/>
                        <a:ea typeface="Georgia"/>
                        <a:cs typeface="Georgia"/>
                        <a:sym typeface="Georgia"/>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u="none" strike="noStrike" cap="none">
                          <a:solidFill>
                            <a:schemeClr val="dk1"/>
                          </a:solidFill>
                          <a:latin typeface="Georgia"/>
                          <a:ea typeface="Georgia"/>
                          <a:cs typeface="Georgia"/>
                          <a:sym typeface="Georgia"/>
                        </a:rPr>
                        <a:t>Property rights theory </a:t>
                      </a:r>
                      <a:endParaRPr sz="1800" u="none" strike="noStrike" cap="none">
                        <a:solidFill>
                          <a:schemeClr val="dk1"/>
                        </a:solidFill>
                        <a:latin typeface="Georgia"/>
                        <a:ea typeface="Georgia"/>
                        <a:cs typeface="Georgia"/>
                        <a:sym typeface="Georgia"/>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cxnSp>
        <p:nvCxnSpPr>
          <p:cNvPr id="166" name="Google Shape;166;p21"/>
          <p:cNvCxnSpPr/>
          <p:nvPr/>
        </p:nvCxnSpPr>
        <p:spPr>
          <a:xfrm>
            <a:off x="0" y="809625"/>
            <a:ext cx="990600" cy="0"/>
          </a:xfrm>
          <a:prstGeom prst="straightConnector1">
            <a:avLst/>
          </a:prstGeom>
          <a:noFill/>
          <a:ln w="19050" cap="flat" cmpd="sng">
            <a:solidFill>
              <a:srgbClr val="C9BEAF"/>
            </a:solidFill>
            <a:prstDash val="solid"/>
            <a:miter lim="800000"/>
            <a:headEnd type="none" w="sm" len="sm"/>
            <a:tailEnd type="none" w="sm" len="sm"/>
          </a:ln>
        </p:spPr>
      </p:cxnSp>
      <p:sp>
        <p:nvSpPr>
          <p:cNvPr id="167" name="Google Shape;167;p21"/>
          <p:cNvSpPr/>
          <p:nvPr/>
        </p:nvSpPr>
        <p:spPr>
          <a:xfrm flipH="1">
            <a:off x="7024913" y="863168"/>
            <a:ext cx="5167085" cy="138318"/>
          </a:xfrm>
          <a:custGeom>
            <a:avLst/>
            <a:gdLst/>
            <a:ahLst/>
            <a:cxnLst/>
            <a:rect l="l" t="t" r="r" b="b"/>
            <a:pathLst>
              <a:path w="9166507" h="172090" extrusionOk="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9BEAF"/>
          </a:solidFill>
          <a:ln>
            <a:noFill/>
          </a:ln>
        </p:spPr>
        <p:txBody>
          <a:bodyPr spcFirstLastPara="1" wrap="square" lIns="91425" tIns="0" rIns="91425" bIns="0" anchor="ctr" anchorCtr="0">
            <a:noAutofit/>
          </a:bodyPr>
          <a:lstStyle/>
          <a:p>
            <a:pPr marL="0" marR="0" lvl="0" indent="0" algn="ctr" rtl="0">
              <a:lnSpc>
                <a:spcPct val="150000"/>
              </a:lnSpc>
              <a:spcBef>
                <a:spcPts val="0"/>
              </a:spcBef>
              <a:spcAft>
                <a:spcPts val="0"/>
              </a:spcAft>
              <a:buNone/>
            </a:pPr>
            <a:endParaRPr sz="1050">
              <a:solidFill>
                <a:srgbClr val="7F7F7F"/>
              </a:solidFill>
              <a:latin typeface="Microsoft Yahei"/>
              <a:ea typeface="Microsoft Yahei"/>
              <a:cs typeface="Microsoft Yahei"/>
              <a:sym typeface="Microsoft Yahei"/>
            </a:endParaRPr>
          </a:p>
        </p:txBody>
      </p:sp>
      <p:sp>
        <p:nvSpPr>
          <p:cNvPr id="168" name="Google Shape;168;p21"/>
          <p:cNvSpPr/>
          <p:nvPr/>
        </p:nvSpPr>
        <p:spPr>
          <a:xfrm>
            <a:off x="1117600" y="669225"/>
            <a:ext cx="92493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Georgia"/>
                <a:ea typeface="Georgia"/>
                <a:cs typeface="Georgia"/>
                <a:sym typeface="Georgia"/>
              </a:rPr>
              <a:t>Extending Beyond the Two Primary Questions:  A Generalized Market-friction Approach</a:t>
            </a:r>
            <a:endParaRPr sz="2400">
              <a:solidFill>
                <a:schemeClr val="dk1"/>
              </a:solidFill>
              <a:latin typeface="Georgia"/>
              <a:ea typeface="Georgia"/>
              <a:cs typeface="Georgia"/>
              <a:sym typeface="Georgia"/>
            </a:endParaRPr>
          </a:p>
        </p:txBody>
      </p:sp>
      <p:sp>
        <p:nvSpPr>
          <p:cNvPr id="169" name="Google Shape;169;p21"/>
          <p:cNvSpPr/>
          <p:nvPr/>
        </p:nvSpPr>
        <p:spPr>
          <a:xfrm>
            <a:off x="1117599" y="1998965"/>
            <a:ext cx="9898744" cy="44935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Georgia"/>
                <a:ea typeface="Georgia"/>
                <a:cs typeface="Georgia"/>
                <a:sym typeface="Georgia"/>
              </a:rPr>
              <a:t>Why do firms exist?</a:t>
            </a:r>
            <a:endParaRPr/>
          </a:p>
          <a:p>
            <a:pPr marL="0" marR="0" lvl="0" indent="0" algn="l" rtl="0">
              <a:spcBef>
                <a:spcPts val="600"/>
              </a:spcBef>
              <a:spcAft>
                <a:spcPts val="0"/>
              </a:spcAft>
              <a:buNone/>
            </a:pPr>
            <a:r>
              <a:rPr lang="en-US" sz="2400">
                <a:solidFill>
                  <a:schemeClr val="dk1"/>
                </a:solidFill>
                <a:latin typeface="Georgia"/>
                <a:ea typeface="Georgia"/>
                <a:cs typeface="Georgia"/>
                <a:sym typeface="Georgia"/>
              </a:rPr>
              <a:t>Boundary decision</a:t>
            </a:r>
            <a:r>
              <a:rPr lang="en-US" sz="2400" b="1">
                <a:solidFill>
                  <a:schemeClr val="dk1"/>
                </a:solidFill>
                <a:latin typeface="Georgia"/>
                <a:ea typeface="Georgia"/>
                <a:cs typeface="Georgia"/>
                <a:sym typeface="Georgia"/>
              </a:rPr>
              <a:t> </a:t>
            </a:r>
            <a:r>
              <a:rPr lang="en-US" sz="2400">
                <a:solidFill>
                  <a:schemeClr val="dk1"/>
                </a:solidFill>
                <a:latin typeface="Georgia"/>
                <a:ea typeface="Georgia"/>
                <a:cs typeface="Georgia"/>
                <a:sym typeface="Georgia"/>
              </a:rPr>
              <a:t>is typically considered through a cost minimization lens (Williamson,1985), but it can be further examined through a value creation and value capture lens (Dyer,1997; Zajac and Olsen,1993) via learning, dynamic capabilities, and knowledge spill-in from exchange partners (Hoetker,2005; Leiblein and Miller,2003).</a:t>
            </a:r>
            <a:endParaRPr/>
          </a:p>
          <a:p>
            <a:pPr marL="0" marR="0" lvl="0" indent="0" algn="l" rtl="0">
              <a:spcBef>
                <a:spcPts val="0"/>
              </a:spcBef>
              <a:spcAft>
                <a:spcPts val="0"/>
              </a:spcAft>
              <a:buClr>
                <a:schemeClr val="dk1"/>
              </a:buClr>
              <a:buSzPts val="2400"/>
              <a:buFont typeface="Arial"/>
              <a:buNone/>
            </a:pPr>
            <a:endParaRPr sz="2400">
              <a:solidFill>
                <a:schemeClr val="dk1"/>
              </a:solidFill>
              <a:latin typeface="Georgia"/>
              <a:ea typeface="Georgia"/>
              <a:cs typeface="Georgia"/>
              <a:sym typeface="Georgia"/>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Georgia"/>
                <a:ea typeface="Georgia"/>
                <a:cs typeface="Georgia"/>
                <a:sym typeface="Georgia"/>
              </a:rPr>
              <a:t>Why do some firms outperform others?</a:t>
            </a:r>
            <a:endParaRPr/>
          </a:p>
          <a:p>
            <a:pPr marL="0" marR="0" lvl="0" indent="0" algn="l" rtl="0">
              <a:spcBef>
                <a:spcPts val="600"/>
              </a:spcBef>
              <a:spcAft>
                <a:spcPts val="0"/>
              </a:spcAft>
              <a:buNone/>
            </a:pPr>
            <a:r>
              <a:rPr lang="en-US" sz="2400">
                <a:solidFill>
                  <a:schemeClr val="dk1"/>
                </a:solidFill>
                <a:latin typeface="Georgia"/>
                <a:ea typeface="Georgia"/>
                <a:cs typeface="Georgia"/>
                <a:sym typeface="Georgia"/>
              </a:rPr>
              <a:t>The economic rents question can be improved when market frictions related to organizational boundary choice are considered. </a:t>
            </a:r>
            <a:br>
              <a:rPr lang="en-US" sz="1800">
                <a:solidFill>
                  <a:schemeClr val="dk1"/>
                </a:solidFill>
                <a:latin typeface="Arial"/>
                <a:ea typeface="Arial"/>
                <a:cs typeface="Arial"/>
                <a:sym typeface="Arial"/>
              </a:rPr>
            </a:b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Widescreen</PresentationFormat>
  <Paragraphs>100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Microsoft Yahei</vt:lpstr>
      <vt:lpstr>Arial</vt:lpstr>
      <vt:lpstr>Georgia</vt:lpstr>
      <vt:lpstr>Noto Sans Symbols</vt:lpstr>
      <vt:lpstr>Times</vt:lpstr>
      <vt:lpstr>Office 主题​​</vt:lpstr>
      <vt:lpstr>MARKET FRICTIONS AS BUILDING BLOCKS OF AN ORGANIZATIONAL ECONOMICS APPROACH TO STRATEGIC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FRICTIONS AS BUILDING BLOCKS OF AN ORGANIZATIONAL ECONOMICS APPROACH TO STRATEGIC MANAGEMENT</dc:title>
  <dc:creator>Joe Mahoney</dc:creator>
  <cp:lastModifiedBy>Joe Mahoney</cp:lastModifiedBy>
  <cp:revision>1</cp:revision>
  <dcterms:modified xsi:type="dcterms:W3CDTF">2024-01-24T03:12:19Z</dcterms:modified>
</cp:coreProperties>
</file>